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4"/>
  </p:sldMasterIdLst>
  <p:sldIdLst>
    <p:sldId id="256" r:id="rId5"/>
    <p:sldId id="258" r:id="rId6"/>
    <p:sldId id="257" r:id="rId7"/>
    <p:sldId id="430" r:id="rId8"/>
    <p:sldId id="442" r:id="rId9"/>
    <p:sldId id="443" r:id="rId10"/>
    <p:sldId id="444" r:id="rId11"/>
    <p:sldId id="445" r:id="rId12"/>
    <p:sldId id="446" r:id="rId13"/>
    <p:sldId id="259" r:id="rId14"/>
    <p:sldId id="424" r:id="rId15"/>
    <p:sldId id="427" r:id="rId16"/>
    <p:sldId id="447" r:id="rId17"/>
    <p:sldId id="260" r:id="rId18"/>
    <p:sldId id="261" r:id="rId19"/>
    <p:sldId id="262"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2" r:id="rId38"/>
    <p:sldId id="281" r:id="rId39"/>
    <p:sldId id="283" r:id="rId40"/>
    <p:sldId id="284" r:id="rId41"/>
    <p:sldId id="285" r:id="rId42"/>
    <p:sldId id="286" r:id="rId43"/>
    <p:sldId id="287" r:id="rId44"/>
    <p:sldId id="288" r:id="rId45"/>
    <p:sldId id="289" r:id="rId46"/>
    <p:sldId id="290" r:id="rId47"/>
    <p:sldId id="292" r:id="rId48"/>
    <p:sldId id="293" r:id="rId49"/>
    <p:sldId id="295" r:id="rId50"/>
    <p:sldId id="296" r:id="rId51"/>
    <p:sldId id="297" r:id="rId52"/>
    <p:sldId id="298" r:id="rId53"/>
    <p:sldId id="299" r:id="rId54"/>
    <p:sldId id="300" r:id="rId55"/>
    <p:sldId id="302" r:id="rId56"/>
    <p:sldId id="306" r:id="rId57"/>
    <p:sldId id="307" r:id="rId58"/>
    <p:sldId id="308" r:id="rId59"/>
    <p:sldId id="309" r:id="rId60"/>
    <p:sldId id="310" r:id="rId61"/>
    <p:sldId id="311" r:id="rId62"/>
    <p:sldId id="312" r:id="rId63"/>
    <p:sldId id="313" r:id="rId64"/>
    <p:sldId id="314" r:id="rId65"/>
    <p:sldId id="426" r:id="rId66"/>
    <p:sldId id="316" r:id="rId67"/>
    <p:sldId id="317" r:id="rId68"/>
    <p:sldId id="319" r:id="rId69"/>
    <p:sldId id="318" r:id="rId70"/>
    <p:sldId id="323" r:id="rId71"/>
    <p:sldId id="324" r:id="rId72"/>
    <p:sldId id="325" r:id="rId73"/>
    <p:sldId id="326" r:id="rId74"/>
    <p:sldId id="327" r:id="rId75"/>
    <p:sldId id="329" r:id="rId76"/>
    <p:sldId id="330" r:id="rId77"/>
    <p:sldId id="331" r:id="rId78"/>
    <p:sldId id="333" r:id="rId79"/>
    <p:sldId id="334" r:id="rId80"/>
    <p:sldId id="335" r:id="rId81"/>
    <p:sldId id="336" r:id="rId82"/>
    <p:sldId id="337" r:id="rId83"/>
    <p:sldId id="338" r:id="rId84"/>
    <p:sldId id="431" r:id="rId85"/>
    <p:sldId id="339" r:id="rId86"/>
    <p:sldId id="441" r:id="rId87"/>
    <p:sldId id="448" r:id="rId88"/>
    <p:sldId id="340" r:id="rId89"/>
    <p:sldId id="341" r:id="rId90"/>
    <p:sldId id="342" r:id="rId91"/>
    <p:sldId id="343" r:id="rId92"/>
    <p:sldId id="344" r:id="rId93"/>
    <p:sldId id="345" r:id="rId94"/>
    <p:sldId id="449" r:id="rId95"/>
    <p:sldId id="346" r:id="rId96"/>
    <p:sldId id="347" r:id="rId97"/>
    <p:sldId id="348" r:id="rId98"/>
    <p:sldId id="349" r:id="rId99"/>
    <p:sldId id="350" r:id="rId100"/>
    <p:sldId id="351" r:id="rId101"/>
    <p:sldId id="355" r:id="rId102"/>
    <p:sldId id="352" r:id="rId103"/>
    <p:sldId id="353" r:id="rId104"/>
    <p:sldId id="356" r:id="rId105"/>
    <p:sldId id="354" r:id="rId106"/>
    <p:sldId id="434" r:id="rId107"/>
    <p:sldId id="357" r:id="rId108"/>
    <p:sldId id="358" r:id="rId109"/>
    <p:sldId id="359" r:id="rId110"/>
    <p:sldId id="360" r:id="rId111"/>
    <p:sldId id="361" r:id="rId112"/>
    <p:sldId id="362" r:id="rId113"/>
    <p:sldId id="363" r:id="rId114"/>
    <p:sldId id="364" r:id="rId115"/>
    <p:sldId id="450" r:id="rId116"/>
    <p:sldId id="452" r:id="rId117"/>
    <p:sldId id="455" r:id="rId118"/>
    <p:sldId id="454" r:id="rId119"/>
    <p:sldId id="451" r:id="rId120"/>
    <p:sldId id="456" r:id="rId121"/>
    <p:sldId id="453" r:id="rId122"/>
    <p:sldId id="365" r:id="rId123"/>
    <p:sldId id="369" r:id="rId124"/>
    <p:sldId id="370" r:id="rId125"/>
    <p:sldId id="371" r:id="rId126"/>
    <p:sldId id="372" r:id="rId127"/>
    <p:sldId id="373" r:id="rId128"/>
    <p:sldId id="374" r:id="rId129"/>
    <p:sldId id="376" r:id="rId130"/>
    <p:sldId id="377" r:id="rId131"/>
    <p:sldId id="378" r:id="rId132"/>
    <p:sldId id="379" r:id="rId133"/>
    <p:sldId id="380" r:id="rId134"/>
    <p:sldId id="381" r:id="rId135"/>
    <p:sldId id="383" r:id="rId136"/>
    <p:sldId id="384" r:id="rId137"/>
    <p:sldId id="385" r:id="rId138"/>
    <p:sldId id="429" r:id="rId139"/>
    <p:sldId id="438" r:id="rId140"/>
    <p:sldId id="439" r:id="rId141"/>
    <p:sldId id="387" r:id="rId142"/>
    <p:sldId id="388" r:id="rId143"/>
    <p:sldId id="389" r:id="rId144"/>
    <p:sldId id="390" r:id="rId145"/>
    <p:sldId id="393" r:id="rId146"/>
    <p:sldId id="394" r:id="rId147"/>
    <p:sldId id="395" r:id="rId148"/>
    <p:sldId id="396" r:id="rId149"/>
    <p:sldId id="397" r:id="rId150"/>
    <p:sldId id="398" r:id="rId151"/>
    <p:sldId id="399" r:id="rId152"/>
    <p:sldId id="408" r:id="rId153"/>
    <p:sldId id="409" r:id="rId154"/>
    <p:sldId id="410" r:id="rId155"/>
    <p:sldId id="411" r:id="rId156"/>
    <p:sldId id="412" r:id="rId157"/>
    <p:sldId id="414" r:id="rId158"/>
    <p:sldId id="422" r:id="rId15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0" d="100"/>
          <a:sy n="90" d="100"/>
        </p:scale>
        <p:origin x="52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presProps" Target="presProp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D8F6804-49B4-4630-BDD8-FA1323A32CB8}" type="datetimeFigureOut">
              <a:rPr lang="en-US" smtClean="0"/>
              <a:t>2/14/2024</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638A3793-2EA1-42E0-A00C-BEAC73EC7168}" type="slidenum">
              <a:rPr lang="en-US" smtClean="0"/>
              <a:t>‹#›</a:t>
            </a:fld>
            <a:endParaRPr lang="en-US" dirty="0"/>
          </a:p>
        </p:txBody>
      </p:sp>
    </p:spTree>
    <p:extLst>
      <p:ext uri="{BB962C8B-B14F-4D97-AF65-F5344CB8AC3E}">
        <p14:creationId xmlns:p14="http://schemas.microsoft.com/office/powerpoint/2010/main" val="1652766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D8F6804-49B4-4630-BDD8-FA1323A32CB8}" type="datetimeFigureOut">
              <a:rPr lang="en-US" smtClean="0"/>
              <a:t>2/14/2024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8A3793-2EA1-42E0-A00C-BEAC73EC7168}" type="slidenum">
              <a:rPr lang="en-US" smtClean="0"/>
              <a:t>‹#›</a:t>
            </a:fld>
            <a:endParaRPr lang="en-US" dirty="0"/>
          </a:p>
        </p:txBody>
      </p:sp>
    </p:spTree>
    <p:extLst>
      <p:ext uri="{BB962C8B-B14F-4D97-AF65-F5344CB8AC3E}">
        <p14:creationId xmlns:p14="http://schemas.microsoft.com/office/powerpoint/2010/main" val="2145454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8F6804-49B4-4630-BDD8-FA1323A32CB8}" type="datetimeFigureOut">
              <a:rPr lang="en-US" smtClean="0"/>
              <a:t>2/14/2024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8A3793-2EA1-42E0-A00C-BEAC73EC7168}" type="slidenum">
              <a:rPr lang="en-US" smtClean="0"/>
              <a:t>‹#›</a:t>
            </a:fld>
            <a:endParaRPr lang="en-US" dirty="0"/>
          </a:p>
        </p:txBody>
      </p:sp>
    </p:spTree>
    <p:extLst>
      <p:ext uri="{BB962C8B-B14F-4D97-AF65-F5344CB8AC3E}">
        <p14:creationId xmlns:p14="http://schemas.microsoft.com/office/powerpoint/2010/main" val="950558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8F6804-49B4-4630-BDD8-FA1323A32CB8}" type="datetimeFigureOut">
              <a:rPr lang="en-US" smtClean="0"/>
              <a:t>2/14/2024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8A3793-2EA1-42E0-A00C-BEAC73EC7168}" type="slidenum">
              <a:rPr lang="en-US" smtClean="0"/>
              <a:t>‹#›</a:t>
            </a:fld>
            <a:endParaRPr lang="en-US" dirty="0"/>
          </a:p>
        </p:txBody>
      </p:sp>
    </p:spTree>
    <p:extLst>
      <p:ext uri="{BB962C8B-B14F-4D97-AF65-F5344CB8AC3E}">
        <p14:creationId xmlns:p14="http://schemas.microsoft.com/office/powerpoint/2010/main" val="496809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8F6804-49B4-4630-BDD8-FA1323A32CB8}" type="datetimeFigureOut">
              <a:rPr lang="en-US" smtClean="0"/>
              <a:t>2/14/2024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8A3793-2EA1-42E0-A00C-BEAC73EC7168}" type="slidenum">
              <a:rPr lang="en-US" smtClean="0"/>
              <a:t>‹#›</a:t>
            </a:fld>
            <a:endParaRPr lang="en-US" dirty="0"/>
          </a:p>
        </p:txBody>
      </p:sp>
    </p:spTree>
    <p:extLst>
      <p:ext uri="{BB962C8B-B14F-4D97-AF65-F5344CB8AC3E}">
        <p14:creationId xmlns:p14="http://schemas.microsoft.com/office/powerpoint/2010/main" val="1757211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8F6804-49B4-4630-BDD8-FA1323A32CB8}" type="datetimeFigureOut">
              <a:rPr lang="en-US" smtClean="0"/>
              <a:t>2/14/2024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8A3793-2EA1-42E0-A00C-BEAC73EC7168}" type="slidenum">
              <a:rPr lang="en-US" smtClean="0"/>
              <a:t>‹#›</a:t>
            </a:fld>
            <a:endParaRPr lang="en-US" dirty="0"/>
          </a:p>
        </p:txBody>
      </p:sp>
    </p:spTree>
    <p:extLst>
      <p:ext uri="{BB962C8B-B14F-4D97-AF65-F5344CB8AC3E}">
        <p14:creationId xmlns:p14="http://schemas.microsoft.com/office/powerpoint/2010/main" val="2357386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8F6804-49B4-4630-BDD8-FA1323A32CB8}" type="datetimeFigureOut">
              <a:rPr lang="en-US" smtClean="0"/>
              <a:t>2/14/2024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8A3793-2EA1-42E0-A00C-BEAC73EC7168}" type="slidenum">
              <a:rPr lang="en-US" smtClean="0"/>
              <a:t>‹#›</a:t>
            </a:fld>
            <a:endParaRPr lang="en-US" dirty="0"/>
          </a:p>
        </p:txBody>
      </p:sp>
    </p:spTree>
    <p:extLst>
      <p:ext uri="{BB962C8B-B14F-4D97-AF65-F5344CB8AC3E}">
        <p14:creationId xmlns:p14="http://schemas.microsoft.com/office/powerpoint/2010/main" val="3739842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8F6804-49B4-4630-BDD8-FA1323A32CB8}" type="datetimeFigureOut">
              <a:rPr lang="en-US" smtClean="0"/>
              <a:t>2/14/2024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8A3793-2EA1-42E0-A00C-BEAC73EC7168}" type="slidenum">
              <a:rPr lang="en-US" smtClean="0"/>
              <a:t>‹#›</a:t>
            </a:fld>
            <a:endParaRPr lang="en-US" dirty="0"/>
          </a:p>
        </p:txBody>
      </p:sp>
    </p:spTree>
    <p:extLst>
      <p:ext uri="{BB962C8B-B14F-4D97-AF65-F5344CB8AC3E}">
        <p14:creationId xmlns:p14="http://schemas.microsoft.com/office/powerpoint/2010/main" val="7331059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8F6804-49B4-4630-BDD8-FA1323A32CB8}" type="datetimeFigureOut">
              <a:rPr lang="en-US" smtClean="0"/>
              <a:t>2/14/2024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8A3793-2EA1-42E0-A00C-BEAC73EC7168}" type="slidenum">
              <a:rPr lang="en-US" smtClean="0"/>
              <a:t>‹#›</a:t>
            </a:fld>
            <a:endParaRPr lang="en-US" dirty="0"/>
          </a:p>
        </p:txBody>
      </p:sp>
    </p:spTree>
    <p:extLst>
      <p:ext uri="{BB962C8B-B14F-4D97-AF65-F5344CB8AC3E}">
        <p14:creationId xmlns:p14="http://schemas.microsoft.com/office/powerpoint/2010/main" val="388012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8F6804-49B4-4630-BDD8-FA1323A32CB8}" type="datetimeFigureOut">
              <a:rPr lang="en-US" smtClean="0"/>
              <a:t>2/14/2024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638A3793-2EA1-42E0-A00C-BEAC73EC7168}" type="slidenum">
              <a:rPr lang="en-US" smtClean="0"/>
              <a:t>‹#›</a:t>
            </a:fld>
            <a:endParaRPr lang="en-US" dirty="0"/>
          </a:p>
        </p:txBody>
      </p:sp>
    </p:spTree>
    <p:extLst>
      <p:ext uri="{BB962C8B-B14F-4D97-AF65-F5344CB8AC3E}">
        <p14:creationId xmlns:p14="http://schemas.microsoft.com/office/powerpoint/2010/main" val="3885492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8F6804-49B4-4630-BDD8-FA1323A32CB8}" type="datetimeFigureOut">
              <a:rPr lang="en-US" smtClean="0"/>
              <a:t>2/14/2024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8A3793-2EA1-42E0-A00C-BEAC73EC7168}" type="slidenum">
              <a:rPr lang="en-US" smtClean="0"/>
              <a:t>‹#›</a:t>
            </a:fld>
            <a:endParaRPr lang="en-US" dirty="0"/>
          </a:p>
        </p:txBody>
      </p:sp>
    </p:spTree>
    <p:extLst>
      <p:ext uri="{BB962C8B-B14F-4D97-AF65-F5344CB8AC3E}">
        <p14:creationId xmlns:p14="http://schemas.microsoft.com/office/powerpoint/2010/main" val="4176867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8F6804-49B4-4630-BDD8-FA1323A32CB8}" type="datetimeFigureOut">
              <a:rPr lang="en-US" smtClean="0"/>
              <a:t>2/14/2024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8A3793-2EA1-42E0-A00C-BEAC73EC7168}" type="slidenum">
              <a:rPr lang="en-US" smtClean="0"/>
              <a:t>‹#›</a:t>
            </a:fld>
            <a:endParaRPr lang="en-US" dirty="0"/>
          </a:p>
        </p:txBody>
      </p:sp>
    </p:spTree>
    <p:extLst>
      <p:ext uri="{BB962C8B-B14F-4D97-AF65-F5344CB8AC3E}">
        <p14:creationId xmlns:p14="http://schemas.microsoft.com/office/powerpoint/2010/main" val="30020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8F6804-49B4-4630-BDD8-FA1323A32CB8}" type="datetimeFigureOut">
              <a:rPr lang="en-US" smtClean="0"/>
              <a:t>2/14/2024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38A3793-2EA1-42E0-A00C-BEAC73EC7168}" type="slidenum">
              <a:rPr lang="en-US" smtClean="0"/>
              <a:t>‹#›</a:t>
            </a:fld>
            <a:endParaRPr lang="en-US" dirty="0"/>
          </a:p>
        </p:txBody>
      </p:sp>
    </p:spTree>
    <p:extLst>
      <p:ext uri="{BB962C8B-B14F-4D97-AF65-F5344CB8AC3E}">
        <p14:creationId xmlns:p14="http://schemas.microsoft.com/office/powerpoint/2010/main" val="1773011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8F6804-49B4-4630-BDD8-FA1323A32CB8}" type="datetimeFigureOut">
              <a:rPr lang="en-US" smtClean="0"/>
              <a:t>2/14/2024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38A3793-2EA1-42E0-A00C-BEAC73EC7168}" type="slidenum">
              <a:rPr lang="en-US" smtClean="0"/>
              <a:t>‹#›</a:t>
            </a:fld>
            <a:endParaRPr lang="en-US" dirty="0"/>
          </a:p>
        </p:txBody>
      </p:sp>
    </p:spTree>
    <p:extLst>
      <p:ext uri="{BB962C8B-B14F-4D97-AF65-F5344CB8AC3E}">
        <p14:creationId xmlns:p14="http://schemas.microsoft.com/office/powerpoint/2010/main" val="1094342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8F6804-49B4-4630-BDD8-FA1323A32CB8}" type="datetimeFigureOut">
              <a:rPr lang="en-US" smtClean="0"/>
              <a:t>2/14/2024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38A3793-2EA1-42E0-A00C-BEAC73EC7168}" type="slidenum">
              <a:rPr lang="en-US" smtClean="0"/>
              <a:t>‹#›</a:t>
            </a:fld>
            <a:endParaRPr lang="en-US" dirty="0"/>
          </a:p>
        </p:txBody>
      </p:sp>
    </p:spTree>
    <p:extLst>
      <p:ext uri="{BB962C8B-B14F-4D97-AF65-F5344CB8AC3E}">
        <p14:creationId xmlns:p14="http://schemas.microsoft.com/office/powerpoint/2010/main" val="1119475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D8F6804-49B4-4630-BDD8-FA1323A32CB8}" type="datetimeFigureOut">
              <a:rPr lang="en-US" smtClean="0"/>
              <a:t>2/14/2024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8A3793-2EA1-42E0-A00C-BEAC73EC7168}" type="slidenum">
              <a:rPr lang="en-US" smtClean="0"/>
              <a:t>‹#›</a:t>
            </a:fld>
            <a:endParaRPr lang="en-US" dirty="0"/>
          </a:p>
        </p:txBody>
      </p:sp>
    </p:spTree>
    <p:extLst>
      <p:ext uri="{BB962C8B-B14F-4D97-AF65-F5344CB8AC3E}">
        <p14:creationId xmlns:p14="http://schemas.microsoft.com/office/powerpoint/2010/main" val="2484197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D8F6804-49B4-4630-BDD8-FA1323A32CB8}" type="datetimeFigureOut">
              <a:rPr lang="en-US" smtClean="0"/>
              <a:t>2/14/2024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8A3793-2EA1-42E0-A00C-BEAC73EC7168}" type="slidenum">
              <a:rPr lang="en-US" smtClean="0"/>
              <a:t>‹#›</a:t>
            </a:fld>
            <a:endParaRPr lang="en-US" dirty="0"/>
          </a:p>
        </p:txBody>
      </p:sp>
    </p:spTree>
    <p:extLst>
      <p:ext uri="{BB962C8B-B14F-4D97-AF65-F5344CB8AC3E}">
        <p14:creationId xmlns:p14="http://schemas.microsoft.com/office/powerpoint/2010/main" val="3824680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D8F6804-49B4-4630-BDD8-FA1323A32CB8}" type="datetimeFigureOut">
              <a:rPr lang="en-US" smtClean="0"/>
              <a:t>2/14/2024</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38A3793-2EA1-42E0-A00C-BEAC73EC7168}" type="slidenum">
              <a:rPr lang="en-US" smtClean="0"/>
              <a:t>‹#›</a:t>
            </a:fld>
            <a:endParaRPr lang="en-US" dirty="0"/>
          </a:p>
        </p:txBody>
      </p:sp>
    </p:spTree>
    <p:extLst>
      <p:ext uri="{BB962C8B-B14F-4D97-AF65-F5344CB8AC3E}">
        <p14:creationId xmlns:p14="http://schemas.microsoft.com/office/powerpoint/2010/main" val="382225859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hyperlink" Target="https://www.rawpixel.com/image/322567/three-dimensional-men-jigsaw-pieces-teamwork" TargetMode="External"/></Relationships>
</file>

<file path=ppt/slides/_rels/slide13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https://greatcharacters.miraheze.org/wiki/Tow_Mater" TargetMode="External"/><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90.jpeg"/><Relationship Id="rId4" Type="http://schemas.openxmlformats.org/officeDocument/2006/relationships/hyperlink" Target="https://creativecommons.org/licenses/by-sa/3.0/" TargetMode="Externa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hyperlink" Target="https://promptlings.wordpress.com/2015/06/06/love-hate-challenge/" TargetMode="External"/><Relationship Id="rId2" Type="http://schemas.openxmlformats.org/officeDocument/2006/relationships/image" Target="../media/image92.jpg"/><Relationship Id="rId1" Type="http://schemas.openxmlformats.org/officeDocument/2006/relationships/slideLayout" Target="../slideLayouts/slideLayout6.xml"/><Relationship Id="rId4" Type="http://schemas.openxmlformats.org/officeDocument/2006/relationships/hyperlink" Target="https://creativecommons.org/licenses/by-nc-sa/3.0/" TargetMode="Externa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hyperlink" Target="https://www.flickr.com/photos/71195909@N03/28955874330" TargetMode="External"/></Relationships>
</file>

<file path=ppt/slides/_rels/slide1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hyperlink" Target="http://www.101hacker.com/2013/05/blog-announcements-and-future-plans-of.html"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hyperlink" Target="http://www.101hacker.com/2013/05/blog-announcements-and-future-plans-of.html"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F45F8-3D82-49C5-B79B-6A0966D303F0}"/>
              </a:ext>
            </a:extLst>
          </p:cNvPr>
          <p:cNvSpPr>
            <a:spLocks noGrp="1"/>
          </p:cNvSpPr>
          <p:nvPr>
            <p:ph type="ctrTitle"/>
          </p:nvPr>
        </p:nvSpPr>
        <p:spPr/>
        <p:txBody>
          <a:bodyPr>
            <a:normAutofit/>
          </a:bodyPr>
          <a:lstStyle/>
          <a:p>
            <a:pPr algn="ctr"/>
            <a:r>
              <a:rPr lang="en-US" sz="6600" b="1" dirty="0">
                <a:latin typeface="Cambria" panose="02040503050406030204" pitchFamily="18" charset="0"/>
                <a:ea typeface="Cambria" panose="02040503050406030204" pitchFamily="18" charset="0"/>
              </a:rPr>
              <a:t>2024 Election Judge Certification</a:t>
            </a:r>
          </a:p>
        </p:txBody>
      </p:sp>
      <p:sp>
        <p:nvSpPr>
          <p:cNvPr id="3" name="Subtitle 2">
            <a:extLst>
              <a:ext uri="{FF2B5EF4-FFF2-40B4-BE49-F238E27FC236}">
                <a16:creationId xmlns:a16="http://schemas.microsoft.com/office/drawing/2014/main" id="{E40D3A32-0354-4326-870C-526EBA48BC3F}"/>
              </a:ext>
            </a:extLst>
          </p:cNvPr>
          <p:cNvSpPr>
            <a:spLocks noGrp="1"/>
          </p:cNvSpPr>
          <p:nvPr>
            <p:ph type="subTitle" idx="1"/>
          </p:nvPr>
        </p:nvSpPr>
        <p:spPr>
          <a:xfrm>
            <a:off x="5589265" y="6002406"/>
            <a:ext cx="6987646" cy="1270263"/>
          </a:xfrm>
        </p:spPr>
        <p:txBody>
          <a:bodyPr>
            <a:normAutofit/>
          </a:bodyPr>
          <a:lstStyle/>
          <a:p>
            <a:pPr algn="l"/>
            <a:r>
              <a:rPr lang="en-US" dirty="0">
                <a:latin typeface="Cambria" panose="02040503050406030204" pitchFamily="18" charset="0"/>
                <a:ea typeface="Cambria" panose="02040503050406030204" pitchFamily="18" charset="0"/>
              </a:rPr>
              <a:t>Presented by: Crystal Roascio, Election Administrator</a:t>
            </a:r>
          </a:p>
          <a:p>
            <a:pPr algn="l"/>
            <a:r>
              <a:rPr lang="en-US"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262780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2CD91-C93C-472C-8CB5-05BBAF29AF45}"/>
              </a:ext>
            </a:extLst>
          </p:cNvPr>
          <p:cNvSpPr>
            <a:spLocks noGrp="1"/>
          </p:cNvSpPr>
          <p:nvPr>
            <p:ph type="title"/>
          </p:nvPr>
        </p:nvSpPr>
        <p:spPr>
          <a:xfrm>
            <a:off x="1484311" y="685800"/>
            <a:ext cx="10018713" cy="1185333"/>
          </a:xfrm>
        </p:spPr>
        <p:txBody>
          <a:bodyPr>
            <a:normAutofit/>
          </a:bodyPr>
          <a:lstStyle/>
          <a:p>
            <a:r>
              <a:rPr lang="en-US" b="1" dirty="0">
                <a:latin typeface="Perpetua" panose="02020502060401020303" pitchFamily="18" charset="0"/>
              </a:rPr>
              <a:t>Election Judge Application</a:t>
            </a:r>
          </a:p>
        </p:txBody>
      </p:sp>
      <p:pic>
        <p:nvPicPr>
          <p:cNvPr id="3" name="Picture 2">
            <a:extLst>
              <a:ext uri="{FF2B5EF4-FFF2-40B4-BE49-F238E27FC236}">
                <a16:creationId xmlns:a16="http://schemas.microsoft.com/office/drawing/2014/main" id="{27F3D418-6AB4-43AD-801A-CB13D3347F3B}"/>
              </a:ext>
            </a:extLst>
          </p:cNvPr>
          <p:cNvPicPr>
            <a:picLocks noChangeAspect="1"/>
          </p:cNvPicPr>
          <p:nvPr/>
        </p:nvPicPr>
        <p:blipFill>
          <a:blip r:embed="rId3"/>
          <a:stretch>
            <a:fillRect/>
          </a:stretch>
        </p:blipFill>
        <p:spPr>
          <a:xfrm>
            <a:off x="4529260" y="1869361"/>
            <a:ext cx="3629319" cy="4573936"/>
          </a:xfrm>
          <a:prstGeom prst="rect">
            <a:avLst/>
          </a:prstGeom>
        </p:spPr>
      </p:pic>
    </p:spTree>
    <p:extLst>
      <p:ext uri="{BB962C8B-B14F-4D97-AF65-F5344CB8AC3E}">
        <p14:creationId xmlns:p14="http://schemas.microsoft.com/office/powerpoint/2010/main" val="322548339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6122F-5C3E-4EAC-995D-AC835A8E80B4}"/>
              </a:ext>
            </a:extLst>
          </p:cNvPr>
          <p:cNvSpPr>
            <a:spLocks noGrp="1"/>
          </p:cNvSpPr>
          <p:nvPr>
            <p:ph type="title"/>
          </p:nvPr>
        </p:nvSpPr>
        <p:spPr>
          <a:xfrm>
            <a:off x="1648903" y="155448"/>
            <a:ext cx="10018713" cy="1752599"/>
          </a:xfrm>
        </p:spPr>
        <p:txBody>
          <a:bodyPr>
            <a:normAutofit/>
          </a:bodyPr>
          <a:lstStyle/>
          <a:p>
            <a:r>
              <a:rPr lang="en-US" sz="5400" b="1" dirty="0">
                <a:latin typeface="Perpetua" panose="02020502060401020303" pitchFamily="18" charset="0"/>
              </a:rPr>
              <a:t>Provisional Judge - Challenge</a:t>
            </a:r>
          </a:p>
        </p:txBody>
      </p:sp>
      <p:sp>
        <p:nvSpPr>
          <p:cNvPr id="4" name="TextBox 3">
            <a:extLst>
              <a:ext uri="{FF2B5EF4-FFF2-40B4-BE49-F238E27FC236}">
                <a16:creationId xmlns:a16="http://schemas.microsoft.com/office/drawing/2014/main" id="{18BD7EE2-6563-447F-A4B5-C9551FFB6D43}"/>
              </a:ext>
            </a:extLst>
          </p:cNvPr>
          <p:cNvSpPr txBox="1"/>
          <p:nvPr/>
        </p:nvSpPr>
        <p:spPr>
          <a:xfrm>
            <a:off x="2240280" y="1997839"/>
            <a:ext cx="9052560" cy="4832092"/>
          </a:xfrm>
          <a:prstGeom prst="rect">
            <a:avLst/>
          </a:prstGeom>
          <a:noFill/>
        </p:spPr>
        <p:txBody>
          <a:bodyPr wrap="square">
            <a:spAutoFit/>
          </a:bodyPr>
          <a:lstStyle/>
          <a:p>
            <a:pPr marL="0" indent="0">
              <a:buNone/>
            </a:pPr>
            <a:r>
              <a:rPr lang="en-US" sz="2800" b="1" dirty="0">
                <a:solidFill>
                  <a:srgbClr val="2F2F2F"/>
                </a:solidFill>
              </a:rPr>
              <a:t>If elector is being challenged by another elector </a:t>
            </a:r>
            <a:endParaRPr lang="en-US" sz="2800" dirty="0">
              <a:solidFill>
                <a:srgbClr val="2F2F2F"/>
              </a:solidFill>
            </a:endParaRPr>
          </a:p>
          <a:p>
            <a:pPr marL="285750" indent="-285750">
              <a:buFont typeface="Arial" panose="020B0604020202020204" pitchFamily="34" charset="0"/>
              <a:buChar char="•"/>
            </a:pPr>
            <a:r>
              <a:rPr lang="en-US" sz="2800" dirty="0">
                <a:solidFill>
                  <a:srgbClr val="2F2F2F"/>
                </a:solidFill>
              </a:rPr>
              <a:t>If challenge cannot be resolved immediately (see Challenge section of Election Handbook): </a:t>
            </a:r>
          </a:p>
          <a:p>
            <a:pPr marL="285750" indent="-285750">
              <a:buFont typeface="Arial" panose="020B0604020202020204" pitchFamily="34" charset="0"/>
              <a:buChar char="•"/>
            </a:pPr>
            <a:r>
              <a:rPr lang="en-US" sz="2800" dirty="0">
                <a:solidFill>
                  <a:srgbClr val="2F2F2F"/>
                </a:solidFill>
              </a:rPr>
              <a:t>Provide elector with </a:t>
            </a:r>
            <a:r>
              <a:rPr lang="en-US" sz="2800" dirty="0">
                <a:solidFill>
                  <a:srgbClr val="810000"/>
                </a:solidFill>
              </a:rPr>
              <a:t>Provisional Instructions </a:t>
            </a:r>
            <a:r>
              <a:rPr lang="en-US" sz="2800" dirty="0">
                <a:solidFill>
                  <a:srgbClr val="2F2F2F"/>
                </a:solidFill>
              </a:rPr>
              <a:t>and review with them. </a:t>
            </a:r>
          </a:p>
          <a:p>
            <a:pPr marL="285750" indent="-285750">
              <a:buFont typeface="Arial" panose="020B0604020202020204" pitchFamily="34" charset="0"/>
              <a:buChar char="•"/>
            </a:pPr>
            <a:r>
              <a:rPr lang="en-US" sz="2800" dirty="0">
                <a:solidFill>
                  <a:srgbClr val="2F2F2F"/>
                </a:solidFill>
              </a:rPr>
              <a:t>Assist elector with filling out the elector portion of the </a:t>
            </a:r>
            <a:r>
              <a:rPr lang="en-US" sz="2800" dirty="0">
                <a:solidFill>
                  <a:srgbClr val="810000"/>
                </a:solidFill>
              </a:rPr>
              <a:t>Provisional Ballot Envelope </a:t>
            </a:r>
            <a:r>
              <a:rPr lang="en-US" sz="2800" dirty="0">
                <a:solidFill>
                  <a:srgbClr val="2F2F2F"/>
                </a:solidFill>
              </a:rPr>
              <a:t>and fill out the election judge portion. </a:t>
            </a:r>
          </a:p>
          <a:p>
            <a:pPr marL="285750" indent="-285750">
              <a:buFont typeface="Arial" panose="020B0604020202020204" pitchFamily="34" charset="0"/>
              <a:buChar char="•"/>
            </a:pPr>
            <a:r>
              <a:rPr lang="en-US" sz="2800" dirty="0">
                <a:solidFill>
                  <a:srgbClr val="2F2F2F"/>
                </a:solidFill>
              </a:rPr>
              <a:t>Accompany the elector back to the Register judge with provisional envelope to complete process and be issued a ballot. </a:t>
            </a:r>
          </a:p>
        </p:txBody>
      </p:sp>
    </p:spTree>
    <p:extLst>
      <p:ext uri="{BB962C8B-B14F-4D97-AF65-F5344CB8AC3E}">
        <p14:creationId xmlns:p14="http://schemas.microsoft.com/office/powerpoint/2010/main" val="17781964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EAE6C-8629-4B2D-9329-887FBEC27327}"/>
              </a:ext>
            </a:extLst>
          </p:cNvPr>
          <p:cNvSpPr>
            <a:spLocks noGrp="1"/>
          </p:cNvSpPr>
          <p:nvPr>
            <p:ph type="title"/>
          </p:nvPr>
        </p:nvSpPr>
        <p:spPr/>
        <p:txBody>
          <a:bodyPr>
            <a:normAutofit/>
          </a:bodyPr>
          <a:lstStyle/>
          <a:p>
            <a:r>
              <a:rPr lang="en-US" sz="5400" b="1" dirty="0">
                <a:latin typeface="Perpetua" panose="02020502060401020303" pitchFamily="18" charset="0"/>
              </a:rPr>
              <a:t>Provisional Ballot Procedures</a:t>
            </a:r>
          </a:p>
        </p:txBody>
      </p:sp>
      <p:sp>
        <p:nvSpPr>
          <p:cNvPr id="4" name="TextBox 3">
            <a:extLst>
              <a:ext uri="{FF2B5EF4-FFF2-40B4-BE49-F238E27FC236}">
                <a16:creationId xmlns:a16="http://schemas.microsoft.com/office/drawing/2014/main" id="{152AD00A-9BE3-47F9-B9DB-575978B5009C}"/>
              </a:ext>
            </a:extLst>
          </p:cNvPr>
          <p:cNvSpPr txBox="1"/>
          <p:nvPr/>
        </p:nvSpPr>
        <p:spPr>
          <a:xfrm>
            <a:off x="2624328" y="2444115"/>
            <a:ext cx="8613648" cy="3447098"/>
          </a:xfrm>
          <a:prstGeom prst="rect">
            <a:avLst/>
          </a:prstGeom>
          <a:noFill/>
        </p:spPr>
        <p:txBody>
          <a:bodyPr wrap="square">
            <a:spAutoFit/>
          </a:bodyPr>
          <a:lstStyle/>
          <a:p>
            <a:pPr marL="0" indent="0">
              <a:buNone/>
            </a:pPr>
            <a:r>
              <a:rPr lang="en-US" sz="2400" dirty="0">
                <a:solidFill>
                  <a:srgbClr val="FF0000"/>
                </a:solidFill>
              </a:rPr>
              <a:t>PROVISIONAL JUDGE</a:t>
            </a:r>
            <a:r>
              <a:rPr lang="en-US" sz="2400" dirty="0"/>
              <a:t>:</a:t>
            </a:r>
          </a:p>
          <a:p>
            <a:pPr>
              <a:spcBef>
                <a:spcPts val="1200"/>
              </a:spcBef>
            </a:pPr>
            <a:r>
              <a:rPr lang="en-US" sz="2400" dirty="0"/>
              <a:t>If it is determined that a voter needs to cast a provisional ballot:</a:t>
            </a:r>
          </a:p>
          <a:p>
            <a:pPr marL="457200" indent="-457200">
              <a:spcBef>
                <a:spcPts val="1200"/>
              </a:spcBef>
              <a:buFont typeface="Arial" panose="020B0604020202020204" pitchFamily="34" charset="0"/>
              <a:buChar char="•"/>
            </a:pPr>
            <a:r>
              <a:rPr lang="en-US" sz="2400" dirty="0"/>
              <a:t>Have the voter fill out section one of the outer provisional envelope.</a:t>
            </a:r>
          </a:p>
          <a:p>
            <a:pPr marL="914400" lvl="1" indent="-457200">
              <a:spcBef>
                <a:spcPts val="1200"/>
              </a:spcBef>
              <a:buFont typeface="Arial" panose="020B0604020202020204" pitchFamily="34" charset="0"/>
              <a:buChar char="•"/>
            </a:pPr>
            <a:r>
              <a:rPr lang="en-US" sz="2400" dirty="0"/>
              <a:t>They must sign this form.</a:t>
            </a:r>
          </a:p>
          <a:p>
            <a:pPr marL="457200" indent="-457200">
              <a:spcBef>
                <a:spcPts val="1200"/>
              </a:spcBef>
              <a:buFont typeface="Arial" panose="020B0604020202020204" pitchFamily="34" charset="0"/>
              <a:buChar char="•"/>
            </a:pPr>
            <a:r>
              <a:rPr lang="en-US" sz="2400" dirty="0"/>
              <a:t>Fill out the section two of the outer provisional envelope.</a:t>
            </a:r>
          </a:p>
          <a:p>
            <a:pPr marL="914400" lvl="1" indent="-457200">
              <a:spcBef>
                <a:spcPts val="1200"/>
              </a:spcBef>
              <a:buFont typeface="Arial" panose="020B0604020202020204" pitchFamily="34" charset="0"/>
              <a:buChar char="•"/>
            </a:pPr>
            <a:r>
              <a:rPr lang="en-US" sz="2400" dirty="0"/>
              <a:t>You must sign this form.</a:t>
            </a:r>
          </a:p>
        </p:txBody>
      </p:sp>
    </p:spTree>
    <p:extLst>
      <p:ext uri="{BB962C8B-B14F-4D97-AF65-F5344CB8AC3E}">
        <p14:creationId xmlns:p14="http://schemas.microsoft.com/office/powerpoint/2010/main" val="266816166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AA00651-6E57-48A7-8556-3ADE077576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647"/>
          <a:stretch/>
        </p:blipFill>
        <p:spPr bwMode="auto">
          <a:xfrm>
            <a:off x="2291491" y="423743"/>
            <a:ext cx="9505296" cy="601051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825708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EAE6C-8629-4B2D-9329-887FBEC27327}"/>
              </a:ext>
            </a:extLst>
          </p:cNvPr>
          <p:cNvSpPr>
            <a:spLocks noGrp="1"/>
          </p:cNvSpPr>
          <p:nvPr>
            <p:ph type="title"/>
          </p:nvPr>
        </p:nvSpPr>
        <p:spPr/>
        <p:txBody>
          <a:bodyPr>
            <a:normAutofit/>
          </a:bodyPr>
          <a:lstStyle/>
          <a:p>
            <a:r>
              <a:rPr lang="en-US" sz="5400" b="1" dirty="0">
                <a:latin typeface="Perpetua" panose="02020502060401020303" pitchFamily="18" charset="0"/>
              </a:rPr>
              <a:t>Provisional Ballot Procedures</a:t>
            </a:r>
          </a:p>
        </p:txBody>
      </p:sp>
      <p:sp>
        <p:nvSpPr>
          <p:cNvPr id="4" name="TextBox 3">
            <a:extLst>
              <a:ext uri="{FF2B5EF4-FFF2-40B4-BE49-F238E27FC236}">
                <a16:creationId xmlns:a16="http://schemas.microsoft.com/office/drawing/2014/main" id="{152AD00A-9BE3-47F9-B9DB-575978B5009C}"/>
              </a:ext>
            </a:extLst>
          </p:cNvPr>
          <p:cNvSpPr txBox="1"/>
          <p:nvPr/>
        </p:nvSpPr>
        <p:spPr>
          <a:xfrm>
            <a:off x="2624328" y="2444115"/>
            <a:ext cx="8613648" cy="3570208"/>
          </a:xfrm>
          <a:prstGeom prst="rect">
            <a:avLst/>
          </a:prstGeom>
          <a:noFill/>
        </p:spPr>
        <p:txBody>
          <a:bodyPr wrap="square">
            <a:spAutoFit/>
          </a:bodyPr>
          <a:lstStyle/>
          <a:p>
            <a:pPr marL="0" indent="0">
              <a:buNone/>
            </a:pPr>
            <a:r>
              <a:rPr lang="en-US" sz="2800" dirty="0">
                <a:solidFill>
                  <a:srgbClr val="FF0000"/>
                </a:solidFill>
              </a:rPr>
              <a:t>PROVISIONAL JUDGE</a:t>
            </a:r>
            <a:r>
              <a:rPr lang="en-US" sz="2800" dirty="0"/>
              <a:t>:</a:t>
            </a:r>
          </a:p>
          <a:p>
            <a:pPr marL="457200" indent="-457200">
              <a:spcBef>
                <a:spcPts val="1200"/>
              </a:spcBef>
              <a:buFont typeface="Arial" panose="020B0604020202020204" pitchFamily="34" charset="0"/>
              <a:buChar char="•"/>
            </a:pPr>
            <a:r>
              <a:rPr lang="en-US" sz="2800" dirty="0"/>
              <a:t>Have elector sign the Provisional Register on their line</a:t>
            </a:r>
          </a:p>
          <a:p>
            <a:pPr marL="457200" indent="-457200">
              <a:spcBef>
                <a:spcPts val="1200"/>
              </a:spcBef>
              <a:buFont typeface="Arial" panose="020B0604020202020204" pitchFamily="34" charset="0"/>
              <a:buChar char="•"/>
            </a:pPr>
            <a:r>
              <a:rPr lang="en-US" sz="2800" dirty="0"/>
              <a:t>Place a PB behind name – this indicates to staff who record voter history that they need to verify whether the Provisional Ballot counted or not counted </a:t>
            </a:r>
          </a:p>
          <a:p>
            <a:pPr marL="342900" indent="-342900">
              <a:spcBef>
                <a:spcPts val="1200"/>
              </a:spcBef>
              <a:buFont typeface="Arial" panose="020B0604020202020204" pitchFamily="34" charset="0"/>
              <a:buChar char="•"/>
            </a:pPr>
            <a:r>
              <a:rPr lang="en-US" sz="2800" dirty="0"/>
              <a:t> If name does not appear in Register have them sign                      the back of the Register</a:t>
            </a:r>
          </a:p>
        </p:txBody>
      </p:sp>
    </p:spTree>
    <p:extLst>
      <p:ext uri="{BB962C8B-B14F-4D97-AF65-F5344CB8AC3E}">
        <p14:creationId xmlns:p14="http://schemas.microsoft.com/office/powerpoint/2010/main" val="25221866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C406E-387E-4B31-8AA4-0239226A0E0D}"/>
              </a:ext>
            </a:extLst>
          </p:cNvPr>
          <p:cNvSpPr>
            <a:spLocks noGrp="1"/>
          </p:cNvSpPr>
          <p:nvPr>
            <p:ph type="title"/>
          </p:nvPr>
        </p:nvSpPr>
        <p:spPr>
          <a:xfrm>
            <a:off x="1868359" y="192024"/>
            <a:ext cx="10018713" cy="1752599"/>
          </a:xfrm>
        </p:spPr>
        <p:txBody>
          <a:bodyPr>
            <a:normAutofit/>
          </a:bodyPr>
          <a:lstStyle/>
          <a:p>
            <a:r>
              <a:rPr lang="en-US" sz="5400" b="1" dirty="0">
                <a:latin typeface="Perpetua" panose="02020502060401020303" pitchFamily="18" charset="0"/>
              </a:rPr>
              <a:t>Provisional</a:t>
            </a:r>
            <a:r>
              <a:rPr lang="en-US" sz="5400" b="1" dirty="0"/>
              <a:t> </a:t>
            </a:r>
            <a:r>
              <a:rPr lang="en-US" sz="5400" b="1" dirty="0">
                <a:latin typeface="Perpetua" panose="02020502060401020303" pitchFamily="18" charset="0"/>
              </a:rPr>
              <a:t>Ballot Procedures</a:t>
            </a:r>
          </a:p>
        </p:txBody>
      </p:sp>
      <p:sp>
        <p:nvSpPr>
          <p:cNvPr id="4" name="TextBox 3">
            <a:extLst>
              <a:ext uri="{FF2B5EF4-FFF2-40B4-BE49-F238E27FC236}">
                <a16:creationId xmlns:a16="http://schemas.microsoft.com/office/drawing/2014/main" id="{2CDBF48C-59CB-4439-8D75-1B1D3D619C8D}"/>
              </a:ext>
            </a:extLst>
          </p:cNvPr>
          <p:cNvSpPr txBox="1"/>
          <p:nvPr/>
        </p:nvSpPr>
        <p:spPr>
          <a:xfrm>
            <a:off x="2478024" y="2444115"/>
            <a:ext cx="8741664" cy="4154984"/>
          </a:xfrm>
          <a:prstGeom prst="rect">
            <a:avLst/>
          </a:prstGeom>
          <a:noFill/>
        </p:spPr>
        <p:txBody>
          <a:bodyPr wrap="square">
            <a:spAutoFit/>
          </a:bodyPr>
          <a:lstStyle/>
          <a:p>
            <a:pPr marL="0" indent="0">
              <a:buNone/>
            </a:pPr>
            <a:r>
              <a:rPr lang="en-US" sz="3600" dirty="0">
                <a:solidFill>
                  <a:srgbClr val="FF0000"/>
                </a:solidFill>
              </a:rPr>
              <a:t>Accompany the voter over to the precinct table to be issued the provisional ballot.</a:t>
            </a:r>
          </a:p>
          <a:p>
            <a:pPr marL="0" indent="0">
              <a:buNone/>
            </a:pPr>
            <a:endParaRPr lang="en-US" sz="3600" dirty="0">
              <a:solidFill>
                <a:srgbClr val="FF0000"/>
              </a:solidFill>
            </a:endParaRPr>
          </a:p>
          <a:p>
            <a:pPr marL="0" indent="0">
              <a:buNone/>
            </a:pPr>
            <a:endParaRPr lang="en-US" sz="3600" dirty="0">
              <a:solidFill>
                <a:srgbClr val="FF0000"/>
              </a:solidFill>
            </a:endParaRPr>
          </a:p>
          <a:p>
            <a:pPr marL="0" indent="0">
              <a:buNone/>
            </a:pPr>
            <a:r>
              <a:rPr lang="en-US" sz="3600" dirty="0">
                <a:solidFill>
                  <a:srgbClr val="FF0000"/>
                </a:solidFill>
              </a:rPr>
              <a:t>POLL BOOK JUDGE</a:t>
            </a:r>
          </a:p>
          <a:p>
            <a:pPr marL="342900" indent="-342900">
              <a:buFont typeface="Arial" panose="020B0604020202020204" pitchFamily="34" charset="0"/>
              <a:buChar char="•"/>
            </a:pPr>
            <a:r>
              <a:rPr lang="en-US" sz="2800" dirty="0"/>
              <a:t>Elector will be issued the next ballot # </a:t>
            </a:r>
          </a:p>
          <a:p>
            <a:pPr marL="342900" indent="-342900">
              <a:buFont typeface="Arial" panose="020B0604020202020204" pitchFamily="34" charset="0"/>
              <a:buChar char="•"/>
            </a:pPr>
            <a:r>
              <a:rPr lang="en-US" sz="2800" dirty="0"/>
              <a:t>The ballot # will be entered in the provisional ballot column</a:t>
            </a:r>
          </a:p>
        </p:txBody>
      </p:sp>
    </p:spTree>
    <p:extLst>
      <p:ext uri="{BB962C8B-B14F-4D97-AF65-F5344CB8AC3E}">
        <p14:creationId xmlns:p14="http://schemas.microsoft.com/office/powerpoint/2010/main" val="21910467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31148-6780-42A5-985E-A456CB294DCD}"/>
              </a:ext>
            </a:extLst>
          </p:cNvPr>
          <p:cNvSpPr>
            <a:spLocks noGrp="1"/>
          </p:cNvSpPr>
          <p:nvPr>
            <p:ph type="title"/>
          </p:nvPr>
        </p:nvSpPr>
        <p:spPr>
          <a:xfrm>
            <a:off x="1676335" y="0"/>
            <a:ext cx="10018713" cy="1752599"/>
          </a:xfrm>
        </p:spPr>
        <p:txBody>
          <a:bodyPr>
            <a:normAutofit/>
          </a:bodyPr>
          <a:lstStyle/>
          <a:p>
            <a:r>
              <a:rPr lang="en-US" sz="5400" b="1" dirty="0">
                <a:latin typeface="Perpetua" panose="02020502060401020303" pitchFamily="18" charset="0"/>
              </a:rPr>
              <a:t>Provisional</a:t>
            </a:r>
            <a:r>
              <a:rPr lang="en-US" sz="4800" b="1" dirty="0">
                <a:latin typeface="Perpetua" panose="02020502060401020303" pitchFamily="18" charset="0"/>
              </a:rPr>
              <a:t> Ballot Procedures</a:t>
            </a:r>
          </a:p>
        </p:txBody>
      </p:sp>
      <p:sp>
        <p:nvSpPr>
          <p:cNvPr id="4" name="TextBox 3">
            <a:extLst>
              <a:ext uri="{FF2B5EF4-FFF2-40B4-BE49-F238E27FC236}">
                <a16:creationId xmlns:a16="http://schemas.microsoft.com/office/drawing/2014/main" id="{F3C13CE0-A8E5-43D3-AA17-CE79BA91E4E0}"/>
              </a:ext>
            </a:extLst>
          </p:cNvPr>
          <p:cNvSpPr txBox="1"/>
          <p:nvPr/>
        </p:nvSpPr>
        <p:spPr>
          <a:xfrm>
            <a:off x="2127407" y="1605987"/>
            <a:ext cx="9116567" cy="4924425"/>
          </a:xfrm>
          <a:prstGeom prst="rect">
            <a:avLst/>
          </a:prstGeom>
          <a:noFill/>
        </p:spPr>
        <p:txBody>
          <a:bodyPr wrap="square">
            <a:spAutoFit/>
          </a:bodyPr>
          <a:lstStyle/>
          <a:p>
            <a:pPr>
              <a:buNone/>
            </a:pPr>
            <a:r>
              <a:rPr lang="en-US" sz="2400" dirty="0">
                <a:solidFill>
                  <a:srgbClr val="FF0000"/>
                </a:solidFill>
              </a:rPr>
              <a:t>Ballot Judge </a:t>
            </a:r>
          </a:p>
          <a:p>
            <a:pPr marL="457200" indent="-457200">
              <a:spcBef>
                <a:spcPts val="1200"/>
              </a:spcBef>
              <a:buFont typeface="Arial" panose="020B0604020202020204" pitchFamily="34" charset="0"/>
              <a:buChar char="•"/>
            </a:pPr>
            <a:r>
              <a:rPr lang="en-US" sz="2400" dirty="0"/>
              <a:t>Will </a:t>
            </a:r>
            <a:r>
              <a:rPr lang="en-US" sz="2400" dirty="0">
                <a:solidFill>
                  <a:srgbClr val="FF0000"/>
                </a:solidFill>
              </a:rPr>
              <a:t>remove</a:t>
            </a:r>
            <a:r>
              <a:rPr lang="en-US" sz="2400" dirty="0"/>
              <a:t> the stub from ballots and place in large envelope.</a:t>
            </a:r>
          </a:p>
          <a:p>
            <a:pPr marL="457200" indent="-457200">
              <a:spcBef>
                <a:spcPts val="1200"/>
              </a:spcBef>
              <a:buFont typeface="Arial" panose="020B0604020202020204" pitchFamily="34" charset="0"/>
              <a:buChar char="•"/>
            </a:pPr>
            <a:r>
              <a:rPr lang="en-US" sz="2400" dirty="0"/>
              <a:t>Ballot judge will give the elector their ballot(s), large manila secrecy envelope (if primary, an unvoted/void envelope).  </a:t>
            </a:r>
          </a:p>
          <a:p>
            <a:pPr marL="457200" indent="-457200">
              <a:spcBef>
                <a:spcPts val="1200"/>
              </a:spcBef>
              <a:buFont typeface="Arial" panose="020B0604020202020204" pitchFamily="34" charset="0"/>
              <a:buChar char="•"/>
            </a:pPr>
            <a:r>
              <a:rPr lang="en-US" sz="2400" dirty="0"/>
              <a:t>The provisional judge will take the outer provisional envelope to their station</a:t>
            </a:r>
          </a:p>
          <a:p>
            <a:pPr marL="457200" indent="-457200">
              <a:spcBef>
                <a:spcPts val="1200"/>
              </a:spcBef>
              <a:buFont typeface="Arial" panose="020B0604020202020204" pitchFamily="34" charset="0"/>
              <a:buChar char="•"/>
            </a:pPr>
            <a:r>
              <a:rPr lang="en-US" sz="2400" dirty="0"/>
              <a:t>Instruct elector to return with their secrecy envelope to the provisional judge (unvoted sleeve, if applicable)</a:t>
            </a:r>
          </a:p>
          <a:p>
            <a:pPr marL="457200" indent="-457200">
              <a:spcBef>
                <a:spcPts val="1200"/>
              </a:spcBef>
              <a:buFont typeface="Arial" panose="020B0604020202020204" pitchFamily="34" charset="0"/>
              <a:buChar char="•"/>
            </a:pPr>
            <a:r>
              <a:rPr lang="en-US" sz="2400" dirty="0"/>
              <a:t>They will bring the voted ballot in the secrecy envelope (unvoted envelope, if applicable) back to Provisional Judge who will place it in the large outer envelope.</a:t>
            </a:r>
          </a:p>
        </p:txBody>
      </p:sp>
    </p:spTree>
    <p:extLst>
      <p:ext uri="{BB962C8B-B14F-4D97-AF65-F5344CB8AC3E}">
        <p14:creationId xmlns:p14="http://schemas.microsoft.com/office/powerpoint/2010/main" val="89996071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31148-6780-42A5-985E-A456CB294DCD}"/>
              </a:ext>
            </a:extLst>
          </p:cNvPr>
          <p:cNvSpPr>
            <a:spLocks noGrp="1"/>
          </p:cNvSpPr>
          <p:nvPr>
            <p:ph type="title"/>
          </p:nvPr>
        </p:nvSpPr>
        <p:spPr/>
        <p:txBody>
          <a:bodyPr>
            <a:normAutofit/>
          </a:bodyPr>
          <a:lstStyle/>
          <a:p>
            <a:r>
              <a:rPr lang="en-US" sz="5400" b="1" dirty="0">
                <a:latin typeface="Perpetua" panose="02020502060401020303" pitchFamily="18" charset="0"/>
              </a:rPr>
              <a:t>Provisional</a:t>
            </a:r>
            <a:r>
              <a:rPr lang="en-US" sz="4800" b="1" dirty="0">
                <a:latin typeface="Perpetua" panose="02020502060401020303" pitchFamily="18" charset="0"/>
              </a:rPr>
              <a:t> Ballot Procedures</a:t>
            </a:r>
          </a:p>
        </p:txBody>
      </p:sp>
      <p:sp>
        <p:nvSpPr>
          <p:cNvPr id="4" name="TextBox 3">
            <a:extLst>
              <a:ext uri="{FF2B5EF4-FFF2-40B4-BE49-F238E27FC236}">
                <a16:creationId xmlns:a16="http://schemas.microsoft.com/office/drawing/2014/main" id="{BFC8F1AD-4B99-4B82-BC19-EE2C8BC685C9}"/>
              </a:ext>
            </a:extLst>
          </p:cNvPr>
          <p:cNvSpPr txBox="1"/>
          <p:nvPr/>
        </p:nvSpPr>
        <p:spPr>
          <a:xfrm>
            <a:off x="2523744" y="2551837"/>
            <a:ext cx="8394192" cy="3416320"/>
          </a:xfrm>
          <a:prstGeom prst="rect">
            <a:avLst/>
          </a:prstGeom>
          <a:noFill/>
        </p:spPr>
        <p:txBody>
          <a:bodyPr wrap="square">
            <a:spAutoFit/>
          </a:bodyPr>
          <a:lstStyle/>
          <a:p>
            <a:pPr marL="0" indent="0">
              <a:buNone/>
            </a:pPr>
            <a:r>
              <a:rPr lang="en-US" sz="2800" dirty="0">
                <a:solidFill>
                  <a:srgbClr val="FF0000"/>
                </a:solidFill>
              </a:rPr>
              <a:t>BALLOT BOX JUDGE</a:t>
            </a:r>
          </a:p>
          <a:p>
            <a:pPr marL="285750" indent="-285750">
              <a:spcBef>
                <a:spcPts val="1200"/>
              </a:spcBef>
              <a:buFont typeface="Arial" panose="020B0604020202020204" pitchFamily="34" charset="0"/>
              <a:buChar char="•"/>
            </a:pPr>
            <a:r>
              <a:rPr lang="en-US" sz="2800" u="sng" dirty="0"/>
              <a:t>Should not receive </a:t>
            </a:r>
            <a:r>
              <a:rPr lang="en-US" sz="2800" dirty="0"/>
              <a:t>a provisional ballot at their station.</a:t>
            </a:r>
          </a:p>
          <a:p>
            <a:pPr marL="285750" indent="-285750">
              <a:spcBef>
                <a:spcPts val="1200"/>
              </a:spcBef>
              <a:buFont typeface="Arial" panose="020B0604020202020204" pitchFamily="34" charset="0"/>
              <a:buChar char="•"/>
            </a:pPr>
            <a:r>
              <a:rPr lang="en-US" sz="2800" dirty="0"/>
              <a:t>If an elector tries to give you a ballot without stubs you need to call over the polling place manager or have them work with the provisional judge.  This elector’s ballot cannot go into the ballot box until the provisional ballot is resolved.</a:t>
            </a:r>
          </a:p>
        </p:txBody>
      </p:sp>
    </p:spTree>
    <p:extLst>
      <p:ext uri="{BB962C8B-B14F-4D97-AF65-F5344CB8AC3E}">
        <p14:creationId xmlns:p14="http://schemas.microsoft.com/office/powerpoint/2010/main" val="194941997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31148-6780-42A5-985E-A456CB294DCD}"/>
              </a:ext>
            </a:extLst>
          </p:cNvPr>
          <p:cNvSpPr>
            <a:spLocks noGrp="1"/>
          </p:cNvSpPr>
          <p:nvPr>
            <p:ph type="title"/>
          </p:nvPr>
        </p:nvSpPr>
        <p:spPr>
          <a:xfrm>
            <a:off x="1780063" y="141339"/>
            <a:ext cx="10018713" cy="1752599"/>
          </a:xfrm>
        </p:spPr>
        <p:txBody>
          <a:bodyPr>
            <a:normAutofit/>
          </a:bodyPr>
          <a:lstStyle/>
          <a:p>
            <a:r>
              <a:rPr lang="en-US" sz="5400" b="1" dirty="0">
                <a:latin typeface="Perpetua" panose="02020502060401020303" pitchFamily="18" charset="0"/>
              </a:rPr>
              <a:t>Provisional</a:t>
            </a:r>
            <a:r>
              <a:rPr lang="en-US" sz="4800" b="1" dirty="0">
                <a:latin typeface="Perpetua" panose="02020502060401020303" pitchFamily="18" charset="0"/>
              </a:rPr>
              <a:t> Ballot Procedures</a:t>
            </a:r>
          </a:p>
        </p:txBody>
      </p:sp>
      <p:sp>
        <p:nvSpPr>
          <p:cNvPr id="4" name="TextBox 3">
            <a:extLst>
              <a:ext uri="{FF2B5EF4-FFF2-40B4-BE49-F238E27FC236}">
                <a16:creationId xmlns:a16="http://schemas.microsoft.com/office/drawing/2014/main" id="{B1E35195-BF4B-480B-83F4-13485F2B1EAA}"/>
              </a:ext>
            </a:extLst>
          </p:cNvPr>
          <p:cNvSpPr txBox="1"/>
          <p:nvPr/>
        </p:nvSpPr>
        <p:spPr>
          <a:xfrm>
            <a:off x="2404871" y="2388584"/>
            <a:ext cx="8769096" cy="3139321"/>
          </a:xfrm>
          <a:prstGeom prst="rect">
            <a:avLst/>
          </a:prstGeom>
          <a:noFill/>
        </p:spPr>
        <p:txBody>
          <a:bodyPr wrap="square">
            <a:spAutoFit/>
          </a:bodyPr>
          <a:lstStyle/>
          <a:p>
            <a:pPr marL="0" indent="0">
              <a:buNone/>
            </a:pPr>
            <a:r>
              <a:rPr lang="en-US" sz="2800" dirty="0">
                <a:solidFill>
                  <a:srgbClr val="FF0000"/>
                </a:solidFill>
              </a:rPr>
              <a:t>PROVISIONAL JUDGE</a:t>
            </a:r>
          </a:p>
          <a:p>
            <a:pPr marL="285750" indent="-285750">
              <a:spcBef>
                <a:spcPts val="1200"/>
              </a:spcBef>
              <a:buFont typeface="Arial" panose="020B0604020202020204" pitchFamily="34" charset="0"/>
              <a:buChar char="•"/>
            </a:pPr>
            <a:r>
              <a:rPr lang="en-US" sz="2800" dirty="0"/>
              <a:t>Make sure elector has completed all provisional materials </a:t>
            </a:r>
            <a:r>
              <a:rPr lang="en-US" sz="2800" u="sng" dirty="0"/>
              <a:t>and has signed </a:t>
            </a:r>
            <a:r>
              <a:rPr lang="en-US" sz="2800" dirty="0"/>
              <a:t>the Provisional Ballot Envelope</a:t>
            </a:r>
            <a:r>
              <a:rPr lang="en-US" sz="2800" b="1" dirty="0"/>
              <a:t> </a:t>
            </a:r>
            <a:endParaRPr lang="en-US" sz="2800" dirty="0"/>
          </a:p>
          <a:p>
            <a:pPr marL="285750" indent="-285750">
              <a:spcBef>
                <a:spcPts val="1200"/>
              </a:spcBef>
              <a:buFont typeface="Arial" panose="020B0604020202020204" pitchFamily="34" charset="0"/>
              <a:buChar char="•"/>
            </a:pPr>
            <a:r>
              <a:rPr lang="en-US" sz="2800" dirty="0"/>
              <a:t>Make sure you have completed and signed the Provisional Ballot Envelope. </a:t>
            </a:r>
          </a:p>
          <a:p>
            <a:pPr marL="285750" indent="-285750">
              <a:spcBef>
                <a:spcPts val="1200"/>
              </a:spcBef>
              <a:buFont typeface="Arial" panose="020B0604020202020204" pitchFamily="34" charset="0"/>
              <a:buChar char="•"/>
            </a:pPr>
            <a:r>
              <a:rPr lang="en-US" sz="2800" dirty="0"/>
              <a:t>Seal the ballot(s) into the large provisional envelope.</a:t>
            </a:r>
          </a:p>
        </p:txBody>
      </p:sp>
    </p:spTree>
    <p:extLst>
      <p:ext uri="{BB962C8B-B14F-4D97-AF65-F5344CB8AC3E}">
        <p14:creationId xmlns:p14="http://schemas.microsoft.com/office/powerpoint/2010/main" val="202220930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5081F-723D-4C94-913B-7878CE118AC5}"/>
              </a:ext>
            </a:extLst>
          </p:cNvPr>
          <p:cNvSpPr>
            <a:spLocks noGrp="1"/>
          </p:cNvSpPr>
          <p:nvPr>
            <p:ph type="title"/>
          </p:nvPr>
        </p:nvSpPr>
        <p:spPr>
          <a:xfrm>
            <a:off x="1665286" y="114300"/>
            <a:ext cx="10018713" cy="1752599"/>
          </a:xfrm>
        </p:spPr>
        <p:txBody>
          <a:bodyPr>
            <a:normAutofit/>
          </a:bodyPr>
          <a:lstStyle/>
          <a:p>
            <a:r>
              <a:rPr lang="en-US" sz="4800" b="1" dirty="0">
                <a:latin typeface="Perpetua" panose="02020502060401020303" pitchFamily="18" charset="0"/>
              </a:rPr>
              <a:t>Provisional Ballot – Resolving Provisional Ballot</a:t>
            </a:r>
          </a:p>
        </p:txBody>
      </p:sp>
      <p:sp>
        <p:nvSpPr>
          <p:cNvPr id="4" name="TextBox 3">
            <a:extLst>
              <a:ext uri="{FF2B5EF4-FFF2-40B4-BE49-F238E27FC236}">
                <a16:creationId xmlns:a16="http://schemas.microsoft.com/office/drawing/2014/main" id="{0CD9730D-A504-46A8-B053-2DC141E8494D}"/>
              </a:ext>
            </a:extLst>
          </p:cNvPr>
          <p:cNvSpPr txBox="1"/>
          <p:nvPr/>
        </p:nvSpPr>
        <p:spPr>
          <a:xfrm>
            <a:off x="2322576" y="2177594"/>
            <a:ext cx="9208008" cy="4462760"/>
          </a:xfrm>
          <a:prstGeom prst="rect">
            <a:avLst/>
          </a:prstGeom>
          <a:noFill/>
        </p:spPr>
        <p:txBody>
          <a:bodyPr wrap="square">
            <a:spAutoFit/>
          </a:bodyPr>
          <a:lstStyle/>
          <a:p>
            <a:pPr marL="0" indent="0">
              <a:spcBef>
                <a:spcPts val="1200"/>
              </a:spcBef>
              <a:buNone/>
            </a:pPr>
            <a:r>
              <a:rPr lang="en-US" sz="2800" b="1" dirty="0">
                <a:solidFill>
                  <a:srgbClr val="FF0000"/>
                </a:solidFill>
              </a:rPr>
              <a:t>PROVISIONAL JUDGE</a:t>
            </a:r>
            <a:endParaRPr lang="en-US" sz="2800" dirty="0">
              <a:solidFill>
                <a:srgbClr val="2F2F2F"/>
              </a:solidFill>
            </a:endParaRPr>
          </a:p>
          <a:p>
            <a:pPr marL="0" indent="0">
              <a:spcBef>
                <a:spcPts val="1200"/>
              </a:spcBef>
              <a:buNone/>
            </a:pPr>
            <a:r>
              <a:rPr lang="en-US" sz="2800" dirty="0">
                <a:solidFill>
                  <a:srgbClr val="2F2F2F"/>
                </a:solidFill>
              </a:rPr>
              <a:t>If elector resolves the provisional ballot before the polls close: </a:t>
            </a:r>
          </a:p>
          <a:p>
            <a:pPr marL="285750" indent="-285750">
              <a:spcBef>
                <a:spcPts val="1200"/>
              </a:spcBef>
              <a:buFont typeface="Arial" panose="020B0604020202020204" pitchFamily="34" charset="0"/>
              <a:buChar char="•"/>
            </a:pPr>
            <a:r>
              <a:rPr lang="en-US" sz="2400" dirty="0">
                <a:solidFill>
                  <a:srgbClr val="2F2F2F"/>
                </a:solidFill>
              </a:rPr>
              <a:t>Retrieve the provisional envelope from the unverified container. </a:t>
            </a:r>
          </a:p>
          <a:p>
            <a:pPr marL="285750" indent="-285750">
              <a:spcBef>
                <a:spcPts val="1200"/>
              </a:spcBef>
              <a:buFont typeface="Arial" panose="020B0604020202020204" pitchFamily="34" charset="0"/>
              <a:buChar char="•"/>
            </a:pPr>
            <a:r>
              <a:rPr lang="en-US" sz="2400" dirty="0">
                <a:solidFill>
                  <a:srgbClr val="2F2F2F"/>
                </a:solidFill>
              </a:rPr>
              <a:t>Mark the envelope to indicate the ballot was resolved. </a:t>
            </a:r>
          </a:p>
          <a:p>
            <a:pPr marL="285750" indent="-285750">
              <a:spcBef>
                <a:spcPts val="1200"/>
              </a:spcBef>
              <a:buFont typeface="Arial" panose="020B0604020202020204" pitchFamily="34" charset="0"/>
              <a:buChar char="•"/>
            </a:pPr>
            <a:r>
              <a:rPr lang="en-US" sz="2400" dirty="0">
                <a:solidFill>
                  <a:srgbClr val="2F2F2F"/>
                </a:solidFill>
              </a:rPr>
              <a:t>Work with the Poll Book Judge to correct the provisional ballot in the poll book.</a:t>
            </a:r>
          </a:p>
          <a:p>
            <a:pPr marL="285750" indent="-285750">
              <a:spcBef>
                <a:spcPts val="1200"/>
              </a:spcBef>
              <a:buFont typeface="Arial" panose="020B0604020202020204" pitchFamily="34" charset="0"/>
              <a:buChar char="•"/>
            </a:pPr>
            <a:r>
              <a:rPr lang="en-US" sz="2400" dirty="0">
                <a:solidFill>
                  <a:srgbClr val="2F2F2F"/>
                </a:solidFill>
              </a:rPr>
              <a:t>Accompany the elector to the Ballot Box Judge to deposit their ballot.</a:t>
            </a:r>
          </a:p>
          <a:p>
            <a:pPr marL="285750" indent="-285750">
              <a:spcBef>
                <a:spcPts val="1200"/>
              </a:spcBef>
              <a:buFont typeface="Arial" panose="020B0604020202020204" pitchFamily="34" charset="0"/>
              <a:buChar char="•"/>
            </a:pPr>
            <a:r>
              <a:rPr lang="en-US" sz="2400" dirty="0">
                <a:solidFill>
                  <a:srgbClr val="2F2F2F"/>
                </a:solidFill>
              </a:rPr>
              <a:t>Place the provisional envelope in container for </a:t>
            </a:r>
            <a:r>
              <a:rPr lang="en-US" sz="2400" dirty="0">
                <a:solidFill>
                  <a:srgbClr val="000099"/>
                </a:solidFill>
              </a:rPr>
              <a:t>“verified provisional ballots”. </a:t>
            </a:r>
          </a:p>
        </p:txBody>
      </p:sp>
    </p:spTree>
    <p:extLst>
      <p:ext uri="{BB962C8B-B14F-4D97-AF65-F5344CB8AC3E}">
        <p14:creationId xmlns:p14="http://schemas.microsoft.com/office/powerpoint/2010/main" val="7683765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pic>
        <p:nvPicPr>
          <p:cNvPr id="6146" name="Picture 2" descr="5,600+ Film Reel Strip Stock Illustrations, Royalty-Free Vector Graphics &amp; Clip  Art - iStock">
            <a:extLst>
              <a:ext uri="{FF2B5EF4-FFF2-40B4-BE49-F238E27FC236}">
                <a16:creationId xmlns:a16="http://schemas.microsoft.com/office/drawing/2014/main" id="{AB536815-D55E-4335-AB3F-5F015AFF60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7" y="0"/>
            <a:ext cx="12186293"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1">
            <a:extLst>
              <a:ext uri="{FF2B5EF4-FFF2-40B4-BE49-F238E27FC236}">
                <a16:creationId xmlns:a16="http://schemas.microsoft.com/office/drawing/2014/main" id="{CEBC7035-9330-402A-8240-F2843640BF99}"/>
              </a:ext>
            </a:extLst>
          </p:cNvPr>
          <p:cNvSpPr>
            <a:spLocks noGrp="1"/>
          </p:cNvSpPr>
          <p:nvPr>
            <p:ph type="title"/>
          </p:nvPr>
        </p:nvSpPr>
        <p:spPr>
          <a:xfrm>
            <a:off x="4055534" y="4756825"/>
            <a:ext cx="4080932" cy="1757251"/>
          </a:xfrm>
        </p:spPr>
        <p:txBody>
          <a:bodyPr vert="horz" lIns="91440" tIns="45720" rIns="91440" bIns="45720" rtlCol="0" anchor="b">
            <a:normAutofit fontScale="90000"/>
          </a:bodyPr>
          <a:lstStyle/>
          <a:p>
            <a:r>
              <a:rPr lang="en-US" sz="6000" b="1" dirty="0">
                <a:solidFill>
                  <a:schemeClr val="tx2"/>
                </a:solidFill>
                <a:latin typeface="Perpetua" panose="02020502060401020303" pitchFamily="18" charset="0"/>
              </a:rPr>
              <a:t>Provisional Judge Video</a:t>
            </a:r>
          </a:p>
        </p:txBody>
      </p:sp>
    </p:spTree>
    <p:extLst>
      <p:ext uri="{BB962C8B-B14F-4D97-AF65-F5344CB8AC3E}">
        <p14:creationId xmlns:p14="http://schemas.microsoft.com/office/powerpoint/2010/main" val="719434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2CD91-C93C-472C-8CB5-05BBAF29AF45}"/>
              </a:ext>
            </a:extLst>
          </p:cNvPr>
          <p:cNvSpPr>
            <a:spLocks noGrp="1"/>
          </p:cNvSpPr>
          <p:nvPr>
            <p:ph type="title"/>
          </p:nvPr>
        </p:nvSpPr>
        <p:spPr>
          <a:xfrm>
            <a:off x="1484311" y="685800"/>
            <a:ext cx="10018713" cy="1185333"/>
          </a:xfrm>
        </p:spPr>
        <p:txBody>
          <a:bodyPr>
            <a:normAutofit/>
          </a:bodyPr>
          <a:lstStyle/>
          <a:p>
            <a:r>
              <a:rPr lang="en-US" b="1" dirty="0">
                <a:latin typeface="Perpetua" panose="02020502060401020303" pitchFamily="18" charset="0"/>
              </a:rPr>
              <a:t>Election Judge Application</a:t>
            </a:r>
          </a:p>
        </p:txBody>
      </p:sp>
      <p:sp>
        <p:nvSpPr>
          <p:cNvPr id="3" name="Content Placeholder 2">
            <a:extLst>
              <a:ext uri="{FF2B5EF4-FFF2-40B4-BE49-F238E27FC236}">
                <a16:creationId xmlns:a16="http://schemas.microsoft.com/office/drawing/2014/main" id="{9D048B50-BCD8-41F9-91E9-9210B5A347FA}"/>
              </a:ext>
            </a:extLst>
          </p:cNvPr>
          <p:cNvSpPr>
            <a:spLocks noGrp="1"/>
          </p:cNvSpPr>
          <p:nvPr>
            <p:ph idx="1"/>
          </p:nvPr>
        </p:nvSpPr>
        <p:spPr>
          <a:xfrm>
            <a:off x="2332654" y="1998133"/>
            <a:ext cx="9173548" cy="4663924"/>
          </a:xfrm>
        </p:spPr>
        <p:txBody>
          <a:bodyPr>
            <a:normAutofit/>
          </a:bodyPr>
          <a:lstStyle/>
          <a:p>
            <a:pPr>
              <a:lnSpc>
                <a:spcPct val="90000"/>
              </a:lnSpc>
            </a:pPr>
            <a:r>
              <a:rPr lang="en-US" dirty="0"/>
              <a:t>This information is critical for assigning you to work.</a:t>
            </a:r>
          </a:p>
          <a:p>
            <a:pPr>
              <a:lnSpc>
                <a:spcPct val="90000"/>
              </a:lnSpc>
            </a:pPr>
            <a:r>
              <a:rPr lang="en-US" dirty="0"/>
              <a:t>Name Address and DOB. – To confirm Voter Registration and Precinct</a:t>
            </a:r>
          </a:p>
          <a:p>
            <a:pPr>
              <a:lnSpc>
                <a:spcPct val="90000"/>
              </a:lnSpc>
            </a:pPr>
            <a:r>
              <a:rPr lang="en-US" dirty="0"/>
              <a:t>Phone &amp; email – list all that apply so that we can get in touch before an election or short notice.</a:t>
            </a:r>
          </a:p>
          <a:p>
            <a:pPr>
              <a:lnSpc>
                <a:spcPct val="90000"/>
              </a:lnSpc>
            </a:pPr>
            <a:r>
              <a:rPr lang="en-US" dirty="0"/>
              <a:t>Preferences to be assigned to work and times</a:t>
            </a:r>
          </a:p>
          <a:p>
            <a:pPr>
              <a:lnSpc>
                <a:spcPct val="90000"/>
              </a:lnSpc>
            </a:pPr>
            <a:r>
              <a:rPr lang="en-US" dirty="0"/>
              <a:t>Party representation – helps us not schedule a majority party at a polling place</a:t>
            </a:r>
          </a:p>
          <a:p>
            <a:pPr>
              <a:lnSpc>
                <a:spcPct val="90000"/>
              </a:lnSpc>
            </a:pPr>
            <a:r>
              <a:rPr lang="en-US" dirty="0"/>
              <a:t>Training does not guarantee work on Election Day. Our office needs a reserve to pull from when individuals decline or cancel. </a:t>
            </a:r>
          </a:p>
        </p:txBody>
      </p:sp>
    </p:spTree>
    <p:extLst>
      <p:ext uri="{BB962C8B-B14F-4D97-AF65-F5344CB8AC3E}">
        <p14:creationId xmlns:p14="http://schemas.microsoft.com/office/powerpoint/2010/main" val="124107666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213C5-0CB9-4C96-9D08-90DE6E2CCD36}"/>
              </a:ext>
            </a:extLst>
          </p:cNvPr>
          <p:cNvSpPr>
            <a:spLocks noGrp="1"/>
          </p:cNvSpPr>
          <p:nvPr>
            <p:ph type="title"/>
          </p:nvPr>
        </p:nvSpPr>
        <p:spPr>
          <a:xfrm>
            <a:off x="1632247" y="113232"/>
            <a:ext cx="10246791" cy="1510470"/>
          </a:xfrm>
        </p:spPr>
        <p:txBody>
          <a:bodyPr>
            <a:normAutofit/>
          </a:bodyPr>
          <a:lstStyle/>
          <a:p>
            <a:r>
              <a:rPr lang="en-US" sz="5400" b="1" dirty="0">
                <a:latin typeface="Perpetua" panose="02020502060401020303" pitchFamily="18" charset="0"/>
              </a:rPr>
              <a:t>Polling Place Manager Duties</a:t>
            </a:r>
          </a:p>
        </p:txBody>
      </p:sp>
      <p:sp>
        <p:nvSpPr>
          <p:cNvPr id="6" name="TextBox 5">
            <a:extLst>
              <a:ext uri="{FF2B5EF4-FFF2-40B4-BE49-F238E27FC236}">
                <a16:creationId xmlns:a16="http://schemas.microsoft.com/office/drawing/2014/main" id="{DCF18516-86A6-425B-BD16-54ED900156B3}"/>
              </a:ext>
            </a:extLst>
          </p:cNvPr>
          <p:cNvSpPr txBox="1"/>
          <p:nvPr/>
        </p:nvSpPr>
        <p:spPr>
          <a:xfrm>
            <a:off x="2021272" y="1623702"/>
            <a:ext cx="9468740" cy="4970591"/>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sz="2800" dirty="0"/>
              <a:t>Also known as Chief Election Judges in small poll locations</a:t>
            </a:r>
          </a:p>
          <a:p>
            <a:pPr marL="285750" indent="-285750">
              <a:spcBef>
                <a:spcPts val="600"/>
              </a:spcBef>
              <a:buFont typeface="Arial" panose="020B0604020202020204" pitchFamily="34" charset="0"/>
              <a:buChar char="•"/>
            </a:pPr>
            <a:r>
              <a:rPr lang="en-US" sz="2800" dirty="0"/>
              <a:t>Assign duties to judges for opening &amp; closing polls</a:t>
            </a:r>
          </a:p>
          <a:p>
            <a:pPr marL="285750" indent="-285750">
              <a:spcBef>
                <a:spcPts val="600"/>
              </a:spcBef>
              <a:buFont typeface="Arial" panose="020B0604020202020204" pitchFamily="34" charset="0"/>
              <a:buChar char="•"/>
            </a:pPr>
            <a:r>
              <a:rPr lang="en-US" sz="2800" dirty="0"/>
              <a:t>Reassign a judge if they feel their expertise can be used in another area</a:t>
            </a:r>
          </a:p>
          <a:p>
            <a:pPr marL="285750" indent="-285750">
              <a:spcBef>
                <a:spcPts val="600"/>
              </a:spcBef>
              <a:buFont typeface="Arial" panose="020B0604020202020204" pitchFamily="34" charset="0"/>
              <a:buChar char="•"/>
            </a:pPr>
            <a:r>
              <a:rPr lang="en-US" sz="2800" dirty="0"/>
              <a:t>Handles personnel issues:</a:t>
            </a:r>
          </a:p>
          <a:p>
            <a:pPr marL="742950" lvl="1" indent="-285750">
              <a:buClr>
                <a:schemeClr val="accent1">
                  <a:lumMod val="50000"/>
                </a:schemeClr>
              </a:buClr>
              <a:buSzPct val="85000"/>
              <a:buFont typeface="Wingdings" panose="05000000000000000000" pitchFamily="2" charset="2"/>
              <a:buChar char="v"/>
            </a:pPr>
            <a:r>
              <a:rPr lang="en-US" dirty="0"/>
              <a:t>Judges</a:t>
            </a:r>
          </a:p>
          <a:p>
            <a:pPr marL="742950" lvl="1" indent="-285750">
              <a:buClr>
                <a:schemeClr val="accent1">
                  <a:lumMod val="50000"/>
                </a:schemeClr>
              </a:buClr>
              <a:buSzPct val="85000"/>
              <a:buFont typeface="Wingdings" panose="05000000000000000000" pitchFamily="2" charset="2"/>
              <a:buChar char="v"/>
            </a:pPr>
            <a:r>
              <a:rPr lang="en-US" dirty="0"/>
              <a:t>Poll Watchers</a:t>
            </a:r>
          </a:p>
          <a:p>
            <a:pPr marL="742950" lvl="1" indent="-285750">
              <a:buClr>
                <a:schemeClr val="accent1">
                  <a:lumMod val="50000"/>
                </a:schemeClr>
              </a:buClr>
              <a:buSzPct val="85000"/>
              <a:buFont typeface="Wingdings" panose="05000000000000000000" pitchFamily="2" charset="2"/>
              <a:buChar char="v"/>
            </a:pPr>
            <a:r>
              <a:rPr lang="en-US" dirty="0"/>
              <a:t>Disabled Voters</a:t>
            </a:r>
          </a:p>
          <a:p>
            <a:pPr marL="742950" lvl="1" indent="-285750">
              <a:buClr>
                <a:schemeClr val="accent1">
                  <a:lumMod val="50000"/>
                </a:schemeClr>
              </a:buClr>
              <a:buSzPct val="85000"/>
              <a:buFont typeface="Wingdings" panose="05000000000000000000" pitchFamily="2" charset="2"/>
              <a:buChar char="v"/>
            </a:pPr>
            <a:r>
              <a:rPr lang="en-US" dirty="0"/>
              <a:t>Electors</a:t>
            </a:r>
          </a:p>
          <a:p>
            <a:pPr marL="742950" lvl="1" indent="-285750">
              <a:buClr>
                <a:schemeClr val="accent1">
                  <a:lumMod val="50000"/>
                </a:schemeClr>
              </a:buClr>
              <a:buSzPct val="85000"/>
              <a:buFont typeface="Wingdings" panose="05000000000000000000" pitchFamily="2" charset="2"/>
              <a:buChar char="v"/>
            </a:pPr>
            <a:r>
              <a:rPr lang="en-US" dirty="0"/>
              <a:t>Schools / Polling Places</a:t>
            </a:r>
          </a:p>
          <a:p>
            <a:pPr marL="742950" lvl="1" indent="-285750">
              <a:buClr>
                <a:schemeClr val="accent1">
                  <a:lumMod val="50000"/>
                </a:schemeClr>
              </a:buClr>
              <a:buSzPct val="85000"/>
              <a:buFont typeface="Wingdings" panose="05000000000000000000" pitchFamily="2" charset="2"/>
              <a:buChar char="v"/>
            </a:pPr>
            <a:r>
              <a:rPr lang="en-US" dirty="0"/>
              <a:t>Petitions</a:t>
            </a:r>
          </a:p>
          <a:p>
            <a:pPr marL="742950" lvl="1" indent="-285750">
              <a:buClr>
                <a:schemeClr val="accent1">
                  <a:lumMod val="50000"/>
                </a:schemeClr>
              </a:buClr>
              <a:buSzPct val="85000"/>
              <a:buFont typeface="Wingdings" panose="05000000000000000000" pitchFamily="2" charset="2"/>
              <a:buChar char="v"/>
            </a:pPr>
            <a:r>
              <a:rPr lang="en-US" dirty="0"/>
              <a:t>Exit Polls</a:t>
            </a:r>
          </a:p>
          <a:p>
            <a:pPr marL="742950" lvl="1" indent="-285750">
              <a:buClr>
                <a:schemeClr val="accent1">
                  <a:lumMod val="50000"/>
                </a:schemeClr>
              </a:buClr>
              <a:buSzPct val="85000"/>
              <a:buFont typeface="Wingdings" panose="05000000000000000000" pitchFamily="2" charset="2"/>
              <a:buChar char="v"/>
            </a:pPr>
            <a:r>
              <a:rPr lang="en-US" dirty="0"/>
              <a:t>Observers</a:t>
            </a:r>
          </a:p>
          <a:p>
            <a:pPr marL="742950" lvl="1" indent="-285750">
              <a:buClr>
                <a:schemeClr val="accent1">
                  <a:lumMod val="50000"/>
                </a:schemeClr>
              </a:buClr>
              <a:buSzPct val="85000"/>
              <a:buFont typeface="Wingdings" panose="05000000000000000000" pitchFamily="2" charset="2"/>
              <a:buChar char="v"/>
            </a:pPr>
            <a:r>
              <a:rPr lang="en-US" dirty="0"/>
              <a:t>All Other</a:t>
            </a:r>
            <a:endParaRPr lang="en-US" sz="2800" dirty="0"/>
          </a:p>
        </p:txBody>
      </p:sp>
    </p:spTree>
    <p:extLst>
      <p:ext uri="{BB962C8B-B14F-4D97-AF65-F5344CB8AC3E}">
        <p14:creationId xmlns:p14="http://schemas.microsoft.com/office/powerpoint/2010/main" val="362806234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3D064-53C1-46F1-9E51-085CC0E4BA54}"/>
              </a:ext>
            </a:extLst>
          </p:cNvPr>
          <p:cNvSpPr>
            <a:spLocks noGrp="1"/>
          </p:cNvSpPr>
          <p:nvPr>
            <p:ph type="title"/>
          </p:nvPr>
        </p:nvSpPr>
        <p:spPr>
          <a:xfrm>
            <a:off x="1783414" y="207235"/>
            <a:ext cx="10018713" cy="1752599"/>
          </a:xfrm>
        </p:spPr>
        <p:txBody>
          <a:bodyPr>
            <a:normAutofit/>
          </a:bodyPr>
          <a:lstStyle/>
          <a:p>
            <a:r>
              <a:rPr lang="en-US" sz="6000" b="1" dirty="0">
                <a:latin typeface="Perpetua" panose="02020502060401020303" pitchFamily="18" charset="0"/>
              </a:rPr>
              <a:t>Polling Place Manager Duties</a:t>
            </a:r>
          </a:p>
        </p:txBody>
      </p:sp>
      <p:sp>
        <p:nvSpPr>
          <p:cNvPr id="4" name="TextBox 3">
            <a:extLst>
              <a:ext uri="{FF2B5EF4-FFF2-40B4-BE49-F238E27FC236}">
                <a16:creationId xmlns:a16="http://schemas.microsoft.com/office/drawing/2014/main" id="{E4FBA2EF-5F7F-4951-99AA-72D06F73B942}"/>
              </a:ext>
            </a:extLst>
          </p:cNvPr>
          <p:cNvSpPr txBox="1"/>
          <p:nvPr/>
        </p:nvSpPr>
        <p:spPr>
          <a:xfrm>
            <a:off x="2102265" y="2553973"/>
            <a:ext cx="9699862" cy="3770263"/>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sz="3200" dirty="0"/>
              <a:t>Accessibility for electors</a:t>
            </a:r>
          </a:p>
          <a:p>
            <a:pPr marL="285750" indent="-285750">
              <a:spcBef>
                <a:spcPts val="600"/>
              </a:spcBef>
              <a:buFont typeface="Arial" panose="020B0604020202020204" pitchFamily="34" charset="0"/>
              <a:buChar char="•"/>
            </a:pPr>
            <a:r>
              <a:rPr lang="en-US" sz="3200" dirty="0"/>
              <a:t>Setting up and taking down election equipment</a:t>
            </a:r>
          </a:p>
          <a:p>
            <a:pPr marL="285750" indent="-285750">
              <a:spcBef>
                <a:spcPts val="600"/>
              </a:spcBef>
              <a:buFont typeface="Arial" panose="020B0604020202020204" pitchFamily="34" charset="0"/>
              <a:buChar char="•"/>
            </a:pPr>
            <a:r>
              <a:rPr lang="en-US" sz="3200" dirty="0"/>
              <a:t>Follow all security procedures with regards to equipment, ballots &amp; supplies.</a:t>
            </a:r>
          </a:p>
          <a:p>
            <a:pPr marL="285750" indent="-285750">
              <a:spcBef>
                <a:spcPts val="600"/>
              </a:spcBef>
              <a:buFont typeface="Arial" panose="020B0604020202020204" pitchFamily="34" charset="0"/>
              <a:buChar char="•"/>
            </a:pPr>
            <a:r>
              <a:rPr lang="en-US" sz="3200" dirty="0"/>
              <a:t>To be eligible to be a polling place manager you must attended the basic &amp; polling place manager/chief judge training.	</a:t>
            </a:r>
          </a:p>
        </p:txBody>
      </p:sp>
    </p:spTree>
    <p:extLst>
      <p:ext uri="{BB962C8B-B14F-4D97-AF65-F5344CB8AC3E}">
        <p14:creationId xmlns:p14="http://schemas.microsoft.com/office/powerpoint/2010/main" val="22045003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7DD41-9D5C-4116-B685-0314FDEDDFD6}"/>
              </a:ext>
            </a:extLst>
          </p:cNvPr>
          <p:cNvSpPr>
            <a:spLocks noGrp="1"/>
          </p:cNvSpPr>
          <p:nvPr>
            <p:ph type="title"/>
          </p:nvPr>
        </p:nvSpPr>
        <p:spPr>
          <a:xfrm>
            <a:off x="1484312" y="685800"/>
            <a:ext cx="10018711" cy="1235597"/>
          </a:xfrm>
        </p:spPr>
        <p:txBody>
          <a:bodyPr>
            <a:noAutofit/>
          </a:bodyPr>
          <a:lstStyle/>
          <a:p>
            <a:r>
              <a:rPr lang="en-US" sz="4400" b="1" dirty="0"/>
              <a:t>Chief Judge Duties – For large poll locations</a:t>
            </a:r>
          </a:p>
        </p:txBody>
      </p:sp>
      <p:sp>
        <p:nvSpPr>
          <p:cNvPr id="3" name="Text Placeholder 2">
            <a:extLst>
              <a:ext uri="{FF2B5EF4-FFF2-40B4-BE49-F238E27FC236}">
                <a16:creationId xmlns:a16="http://schemas.microsoft.com/office/drawing/2014/main" id="{A36C8ABB-07C9-4EBE-AA42-F0374D316767}"/>
              </a:ext>
            </a:extLst>
          </p:cNvPr>
          <p:cNvSpPr>
            <a:spLocks noGrp="1"/>
          </p:cNvSpPr>
          <p:nvPr>
            <p:ph type="body" idx="1"/>
          </p:nvPr>
        </p:nvSpPr>
        <p:spPr>
          <a:xfrm>
            <a:off x="1484312" y="2869557"/>
            <a:ext cx="10018713" cy="3302643"/>
          </a:xfrm>
        </p:spPr>
        <p:txBody>
          <a:bodyPr>
            <a:normAutofit lnSpcReduction="10000"/>
          </a:bodyPr>
          <a:lstStyle/>
          <a:p>
            <a:pPr marL="285750" indent="-285750">
              <a:spcBef>
                <a:spcPts val="600"/>
              </a:spcBef>
              <a:buFont typeface="Arial" panose="020B0604020202020204" pitchFamily="34" charset="0"/>
              <a:buChar char="•"/>
            </a:pPr>
            <a:r>
              <a:rPr lang="en-US" dirty="0"/>
              <a:t>Assign duties to judges for opening &amp; closing polls</a:t>
            </a:r>
          </a:p>
          <a:p>
            <a:pPr marL="285750" indent="-285750">
              <a:spcBef>
                <a:spcPts val="600"/>
              </a:spcBef>
              <a:buFont typeface="Arial" panose="020B0604020202020204" pitchFamily="34" charset="0"/>
              <a:buChar char="•"/>
            </a:pPr>
            <a:r>
              <a:rPr lang="en-US" dirty="0"/>
              <a:t>Reassign a judge if they feel their expertise can be used in another area</a:t>
            </a:r>
          </a:p>
          <a:p>
            <a:pPr marL="285750" indent="-285750">
              <a:spcBef>
                <a:spcPts val="600"/>
              </a:spcBef>
              <a:buFont typeface="Arial" panose="020B0604020202020204" pitchFamily="34" charset="0"/>
              <a:buChar char="•"/>
            </a:pPr>
            <a:r>
              <a:rPr lang="en-US" dirty="0"/>
              <a:t>Setting up and taking down election equipment </a:t>
            </a:r>
          </a:p>
          <a:p>
            <a:pPr marL="285750" indent="-285750">
              <a:spcBef>
                <a:spcPts val="600"/>
              </a:spcBef>
              <a:buFont typeface="Arial" panose="020B0604020202020204" pitchFamily="34" charset="0"/>
              <a:buChar char="•"/>
            </a:pPr>
            <a:r>
              <a:rPr lang="en-US" dirty="0"/>
              <a:t>Follow all security procedures with regards to equipment, ballots &amp; supplies.</a:t>
            </a:r>
          </a:p>
          <a:p>
            <a:pPr marL="285750" indent="-285750">
              <a:spcBef>
                <a:spcPts val="600"/>
              </a:spcBef>
              <a:buFont typeface="Arial" panose="020B0604020202020204" pitchFamily="34" charset="0"/>
              <a:buChar char="•"/>
            </a:pPr>
            <a:r>
              <a:rPr lang="en-US" dirty="0"/>
              <a:t>To be eligible to be a polling place manager you must attended the basic &amp; polling place manager/chief judge training.	</a:t>
            </a:r>
          </a:p>
          <a:p>
            <a:pPr marL="285750" indent="-285750">
              <a:spcBef>
                <a:spcPts val="600"/>
              </a:spcBef>
              <a:buFont typeface="Arial" panose="020B0604020202020204" pitchFamily="34" charset="0"/>
              <a:buChar char="•"/>
            </a:pPr>
            <a:r>
              <a:rPr lang="en-US" dirty="0"/>
              <a:t>Responsible for filing out Ballot Reconciliation Form/Chain of Custody Form.</a:t>
            </a:r>
          </a:p>
          <a:p>
            <a:pPr marL="285750" indent="-285750">
              <a:spcBef>
                <a:spcPts val="600"/>
              </a:spcBef>
              <a:buFont typeface="Arial" panose="020B0604020202020204" pitchFamily="34" charset="0"/>
              <a:buChar char="•"/>
            </a:pPr>
            <a:r>
              <a:rPr lang="en-US" dirty="0"/>
              <a:t>Available by phone after the polls close for questions.</a:t>
            </a:r>
          </a:p>
          <a:p>
            <a:pPr marL="285750" indent="-285750">
              <a:spcBef>
                <a:spcPts val="600"/>
              </a:spcBef>
              <a:buFont typeface="Arial" panose="020B0604020202020204" pitchFamily="34" charset="0"/>
              <a:buChar char="•"/>
            </a:pPr>
            <a:endParaRPr lang="en-US" dirty="0"/>
          </a:p>
          <a:p>
            <a:pPr marL="285750" indent="-285750">
              <a:spcBef>
                <a:spcPts val="600"/>
              </a:spcBef>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30978531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8FAD9-E7D4-483C-A563-B30375657A62}"/>
              </a:ext>
            </a:extLst>
          </p:cNvPr>
          <p:cNvSpPr>
            <a:spLocks noGrp="1"/>
          </p:cNvSpPr>
          <p:nvPr>
            <p:ph type="title"/>
          </p:nvPr>
        </p:nvSpPr>
        <p:spPr>
          <a:xfrm>
            <a:off x="1484312" y="685800"/>
            <a:ext cx="10018711" cy="1447800"/>
          </a:xfrm>
        </p:spPr>
        <p:txBody>
          <a:bodyPr>
            <a:normAutofit/>
          </a:bodyPr>
          <a:lstStyle/>
          <a:p>
            <a:r>
              <a:rPr lang="en-US" sz="4400" b="1" dirty="0"/>
              <a:t>Preparation Judge</a:t>
            </a:r>
          </a:p>
        </p:txBody>
      </p:sp>
      <p:sp>
        <p:nvSpPr>
          <p:cNvPr id="3" name="Text Placeholder 2">
            <a:extLst>
              <a:ext uri="{FF2B5EF4-FFF2-40B4-BE49-F238E27FC236}">
                <a16:creationId xmlns:a16="http://schemas.microsoft.com/office/drawing/2014/main" id="{31092F44-F98A-4B84-BDC8-7C079F63144A}"/>
              </a:ext>
            </a:extLst>
          </p:cNvPr>
          <p:cNvSpPr>
            <a:spLocks noGrp="1"/>
          </p:cNvSpPr>
          <p:nvPr>
            <p:ph type="body" idx="1"/>
          </p:nvPr>
        </p:nvSpPr>
        <p:spPr>
          <a:xfrm>
            <a:off x="1484312" y="2133600"/>
            <a:ext cx="10018713" cy="3657600"/>
          </a:xfrm>
        </p:spPr>
        <p:txBody>
          <a:bodyPr>
            <a:normAutofit/>
          </a:bodyPr>
          <a:lstStyle/>
          <a:p>
            <a:pPr marL="342900" indent="-342900">
              <a:buFont typeface="Arial" panose="020B0604020202020204" pitchFamily="34" charset="0"/>
              <a:buChar char="•"/>
            </a:pPr>
            <a:r>
              <a:rPr lang="en-US" sz="3200" dirty="0"/>
              <a:t>Comes in the Thursday (possibly Friday) and Monday before election</a:t>
            </a:r>
          </a:p>
          <a:p>
            <a:pPr marL="342900" indent="-342900">
              <a:buFont typeface="Arial" panose="020B0604020202020204" pitchFamily="34" charset="0"/>
              <a:buChar char="•"/>
            </a:pPr>
            <a:r>
              <a:rPr lang="en-US" sz="3200" dirty="0"/>
              <a:t>Opens secrecy envelopes</a:t>
            </a:r>
          </a:p>
          <a:p>
            <a:pPr marL="342900" indent="-342900">
              <a:buFont typeface="Arial" panose="020B0604020202020204" pitchFamily="34" charset="0"/>
              <a:buChar char="•"/>
            </a:pPr>
            <a:r>
              <a:rPr lang="en-US" sz="3200" dirty="0"/>
              <a:t>Straightens ballots and puts them in batches of 25</a:t>
            </a:r>
          </a:p>
          <a:p>
            <a:pPr marL="342900" indent="-342900">
              <a:buFont typeface="Arial" panose="020B0604020202020204" pitchFamily="34" charset="0"/>
              <a:buChar char="•"/>
            </a:pPr>
            <a:r>
              <a:rPr lang="en-US" sz="3200" dirty="0"/>
              <a:t>Secures them for tabulation</a:t>
            </a:r>
          </a:p>
        </p:txBody>
      </p:sp>
    </p:spTree>
    <p:extLst>
      <p:ext uri="{BB962C8B-B14F-4D97-AF65-F5344CB8AC3E}">
        <p14:creationId xmlns:p14="http://schemas.microsoft.com/office/powerpoint/2010/main" val="2350397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3E475-F219-4E58-B920-2AD2904E71BD}"/>
              </a:ext>
            </a:extLst>
          </p:cNvPr>
          <p:cNvSpPr>
            <a:spLocks noGrp="1"/>
          </p:cNvSpPr>
          <p:nvPr>
            <p:ph type="title"/>
          </p:nvPr>
        </p:nvSpPr>
        <p:spPr>
          <a:xfrm>
            <a:off x="1484312" y="685800"/>
            <a:ext cx="10018711" cy="1447800"/>
          </a:xfrm>
        </p:spPr>
        <p:txBody>
          <a:bodyPr>
            <a:normAutofit/>
          </a:bodyPr>
          <a:lstStyle/>
          <a:p>
            <a:r>
              <a:rPr lang="en-US" sz="4400" b="1" dirty="0"/>
              <a:t>Transportation Judge</a:t>
            </a:r>
          </a:p>
        </p:txBody>
      </p:sp>
      <p:sp>
        <p:nvSpPr>
          <p:cNvPr id="3" name="Text Placeholder 2">
            <a:extLst>
              <a:ext uri="{FF2B5EF4-FFF2-40B4-BE49-F238E27FC236}">
                <a16:creationId xmlns:a16="http://schemas.microsoft.com/office/drawing/2014/main" id="{74332655-777C-4F5A-A129-F298BA162ACB}"/>
              </a:ext>
            </a:extLst>
          </p:cNvPr>
          <p:cNvSpPr>
            <a:spLocks noGrp="1"/>
          </p:cNvSpPr>
          <p:nvPr>
            <p:ph type="body" idx="1"/>
          </p:nvPr>
        </p:nvSpPr>
        <p:spPr>
          <a:xfrm>
            <a:off x="1484312" y="2133600"/>
            <a:ext cx="10018713" cy="3657600"/>
          </a:xfrm>
        </p:spPr>
        <p:txBody>
          <a:bodyPr>
            <a:normAutofit/>
          </a:bodyPr>
          <a:lstStyle/>
          <a:p>
            <a:pPr marL="342900" indent="-342900">
              <a:buFont typeface="Arial" panose="020B0604020202020204" pitchFamily="34" charset="0"/>
              <a:buChar char="•"/>
            </a:pPr>
            <a:r>
              <a:rPr lang="en-US" sz="3600" dirty="0"/>
              <a:t>Certified Judge and law enforcement</a:t>
            </a:r>
          </a:p>
          <a:p>
            <a:pPr marL="342900" indent="-342900">
              <a:buFont typeface="Arial" panose="020B0604020202020204" pitchFamily="34" charset="0"/>
              <a:buChar char="•"/>
            </a:pPr>
            <a:r>
              <a:rPr lang="en-US" sz="3600" dirty="0"/>
              <a:t>Picks up ballots from around the county and returns to tabulation center</a:t>
            </a:r>
          </a:p>
        </p:txBody>
      </p:sp>
    </p:spTree>
    <p:extLst>
      <p:ext uri="{BB962C8B-B14F-4D97-AF65-F5344CB8AC3E}">
        <p14:creationId xmlns:p14="http://schemas.microsoft.com/office/powerpoint/2010/main" val="399555744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548BF-99A2-4F0D-817A-7DB28FC56C73}"/>
              </a:ext>
            </a:extLst>
          </p:cNvPr>
          <p:cNvSpPr>
            <a:spLocks noGrp="1"/>
          </p:cNvSpPr>
          <p:nvPr>
            <p:ph type="title"/>
          </p:nvPr>
        </p:nvSpPr>
        <p:spPr>
          <a:xfrm>
            <a:off x="1484312" y="685800"/>
            <a:ext cx="10018711" cy="1200873"/>
          </a:xfrm>
        </p:spPr>
        <p:txBody>
          <a:bodyPr>
            <a:normAutofit/>
          </a:bodyPr>
          <a:lstStyle/>
          <a:p>
            <a:r>
              <a:rPr lang="en-US" sz="4400" b="1" dirty="0"/>
              <a:t>Reconciliation Board Judge</a:t>
            </a:r>
          </a:p>
        </p:txBody>
      </p:sp>
      <p:sp>
        <p:nvSpPr>
          <p:cNvPr id="3" name="Text Placeholder 2">
            <a:extLst>
              <a:ext uri="{FF2B5EF4-FFF2-40B4-BE49-F238E27FC236}">
                <a16:creationId xmlns:a16="http://schemas.microsoft.com/office/drawing/2014/main" id="{CF4AF8F1-C2AB-430F-B6BE-295E927FEEA3}"/>
              </a:ext>
            </a:extLst>
          </p:cNvPr>
          <p:cNvSpPr>
            <a:spLocks noGrp="1"/>
          </p:cNvSpPr>
          <p:nvPr>
            <p:ph type="body" idx="1"/>
          </p:nvPr>
        </p:nvSpPr>
        <p:spPr>
          <a:xfrm>
            <a:off x="1484312" y="1886673"/>
            <a:ext cx="10018713" cy="3904527"/>
          </a:xfrm>
        </p:spPr>
        <p:txBody>
          <a:bodyPr>
            <a:normAutofit fontScale="92500" lnSpcReduction="10000"/>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sz="3500" dirty="0"/>
              <a:t>Must be detailed and organized.</a:t>
            </a:r>
          </a:p>
          <a:p>
            <a:pPr marL="342900" indent="-342900">
              <a:buFont typeface="Arial" panose="020B0604020202020204" pitchFamily="34" charset="0"/>
              <a:buChar char="•"/>
            </a:pPr>
            <a:r>
              <a:rPr lang="en-US" sz="3500" dirty="0"/>
              <a:t>Verifies seals</a:t>
            </a:r>
          </a:p>
          <a:p>
            <a:pPr marL="342900" indent="-342900">
              <a:buFont typeface="Arial" panose="020B0604020202020204" pitchFamily="34" charset="0"/>
              <a:buChar char="•"/>
            </a:pPr>
            <a:r>
              <a:rPr lang="en-US" sz="3500" dirty="0"/>
              <a:t>Counts stubs and ballots to make sure they match the poll book.</a:t>
            </a:r>
          </a:p>
          <a:p>
            <a:pPr marL="342900" indent="-342900">
              <a:buFont typeface="Arial" panose="020B0604020202020204" pitchFamily="34" charset="0"/>
              <a:buChar char="•"/>
            </a:pPr>
            <a:r>
              <a:rPr lang="en-US" sz="3500" dirty="0"/>
              <a:t>Gives absentee and provisional ballots to election staff.</a:t>
            </a:r>
          </a:p>
          <a:p>
            <a:pPr marL="342900" indent="-342900">
              <a:buFont typeface="Arial" panose="020B0604020202020204" pitchFamily="34" charset="0"/>
              <a:buChar char="•"/>
            </a:pPr>
            <a:r>
              <a:rPr lang="en-US" sz="3500" dirty="0"/>
              <a:t>Organizes paperwork brought in from precinct. </a:t>
            </a:r>
          </a:p>
        </p:txBody>
      </p:sp>
    </p:spTree>
    <p:extLst>
      <p:ext uri="{BB962C8B-B14F-4D97-AF65-F5344CB8AC3E}">
        <p14:creationId xmlns:p14="http://schemas.microsoft.com/office/powerpoint/2010/main" val="359119915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DDC99-D19E-4A1B-A5F1-E181BFFE92B2}"/>
              </a:ext>
            </a:extLst>
          </p:cNvPr>
          <p:cNvSpPr>
            <a:spLocks noGrp="1"/>
          </p:cNvSpPr>
          <p:nvPr>
            <p:ph type="title"/>
          </p:nvPr>
        </p:nvSpPr>
        <p:spPr>
          <a:xfrm>
            <a:off x="1484312" y="685800"/>
            <a:ext cx="10018711" cy="1640711"/>
          </a:xfrm>
        </p:spPr>
        <p:txBody>
          <a:bodyPr>
            <a:normAutofit/>
          </a:bodyPr>
          <a:lstStyle/>
          <a:p>
            <a:r>
              <a:rPr lang="en-US" sz="4400" b="1" dirty="0"/>
              <a:t>Counting Board/Tabulation Judges</a:t>
            </a:r>
          </a:p>
        </p:txBody>
      </p:sp>
      <p:sp>
        <p:nvSpPr>
          <p:cNvPr id="3" name="Text Placeholder 2">
            <a:extLst>
              <a:ext uri="{FF2B5EF4-FFF2-40B4-BE49-F238E27FC236}">
                <a16:creationId xmlns:a16="http://schemas.microsoft.com/office/drawing/2014/main" id="{3D15F994-6C7A-40AB-824C-115B8400F0F2}"/>
              </a:ext>
            </a:extLst>
          </p:cNvPr>
          <p:cNvSpPr>
            <a:spLocks noGrp="1"/>
          </p:cNvSpPr>
          <p:nvPr>
            <p:ph type="body" idx="1"/>
          </p:nvPr>
        </p:nvSpPr>
        <p:spPr>
          <a:xfrm>
            <a:off x="1484312" y="2326511"/>
            <a:ext cx="10018713" cy="3464689"/>
          </a:xfrm>
        </p:spPr>
        <p:txBody>
          <a:bodyPr>
            <a:normAutofit/>
          </a:bodyPr>
          <a:lstStyle/>
          <a:p>
            <a:pPr marL="342900" indent="-342900">
              <a:buFont typeface="Arial" panose="020B0604020202020204" pitchFamily="34" charset="0"/>
              <a:buChar char="•"/>
            </a:pPr>
            <a:r>
              <a:rPr lang="en-US" sz="2800" dirty="0"/>
              <a:t>Start counting absentee at approx. 11am on election day.</a:t>
            </a:r>
          </a:p>
          <a:p>
            <a:pPr marL="342900" indent="-342900">
              <a:buFont typeface="Arial" panose="020B0604020202020204" pitchFamily="34" charset="0"/>
              <a:buChar char="•"/>
            </a:pPr>
            <a:r>
              <a:rPr lang="en-US" sz="2800" dirty="0"/>
              <a:t>There will be four (4) teams</a:t>
            </a:r>
          </a:p>
          <a:p>
            <a:pPr marL="342900" indent="-342900">
              <a:buFont typeface="Arial" panose="020B0604020202020204" pitchFamily="34" charset="0"/>
              <a:buChar char="•"/>
            </a:pPr>
            <a:r>
              <a:rPr lang="en-US" sz="2800" dirty="0"/>
              <a:t>Count poll ballots after prepared absentee ballots are counted</a:t>
            </a:r>
          </a:p>
          <a:p>
            <a:pPr marL="342900" indent="-342900">
              <a:buFont typeface="Arial" panose="020B0604020202020204" pitchFamily="34" charset="0"/>
              <a:buChar char="•"/>
            </a:pPr>
            <a:r>
              <a:rPr lang="en-US" sz="2800" dirty="0"/>
              <a:t>Secure all ballots </a:t>
            </a:r>
          </a:p>
        </p:txBody>
      </p:sp>
    </p:spTree>
    <p:extLst>
      <p:ext uri="{BB962C8B-B14F-4D97-AF65-F5344CB8AC3E}">
        <p14:creationId xmlns:p14="http://schemas.microsoft.com/office/powerpoint/2010/main" val="93812202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97257-4C7C-4702-A88C-00C71288C1F1}"/>
              </a:ext>
            </a:extLst>
          </p:cNvPr>
          <p:cNvSpPr>
            <a:spLocks noGrp="1"/>
          </p:cNvSpPr>
          <p:nvPr>
            <p:ph type="title"/>
          </p:nvPr>
        </p:nvSpPr>
        <p:spPr>
          <a:xfrm>
            <a:off x="1484312" y="685800"/>
            <a:ext cx="10018711" cy="899932"/>
          </a:xfrm>
        </p:spPr>
        <p:txBody>
          <a:bodyPr>
            <a:normAutofit/>
          </a:bodyPr>
          <a:lstStyle/>
          <a:p>
            <a:r>
              <a:rPr lang="en-US" sz="4400" b="1" dirty="0"/>
              <a:t>Runner/All Around Judge</a:t>
            </a:r>
          </a:p>
        </p:txBody>
      </p:sp>
      <p:sp>
        <p:nvSpPr>
          <p:cNvPr id="3" name="Text Placeholder 2">
            <a:extLst>
              <a:ext uri="{FF2B5EF4-FFF2-40B4-BE49-F238E27FC236}">
                <a16:creationId xmlns:a16="http://schemas.microsoft.com/office/drawing/2014/main" id="{D1CB1E4E-DEE3-48E3-830D-D3E1B180F340}"/>
              </a:ext>
            </a:extLst>
          </p:cNvPr>
          <p:cNvSpPr>
            <a:spLocks noGrp="1"/>
          </p:cNvSpPr>
          <p:nvPr>
            <p:ph type="body" idx="1"/>
          </p:nvPr>
        </p:nvSpPr>
        <p:spPr>
          <a:xfrm>
            <a:off x="1484312" y="1794075"/>
            <a:ext cx="10018713" cy="4259483"/>
          </a:xfrm>
        </p:spPr>
        <p:txBody>
          <a:bodyPr>
            <a:normAutofit/>
          </a:bodyPr>
          <a:lstStyle/>
          <a:p>
            <a:pPr marL="342900" indent="-342900">
              <a:buFont typeface="Arial" panose="020B0604020202020204" pitchFamily="34" charset="0"/>
              <a:buChar char="•"/>
            </a:pPr>
            <a:r>
              <a:rPr lang="en-US" sz="2800" dirty="0"/>
              <a:t>Bring ballots to the tabulation room</a:t>
            </a:r>
          </a:p>
          <a:p>
            <a:pPr marL="342900" indent="-342900">
              <a:buFont typeface="Arial" panose="020B0604020202020204" pitchFamily="34" charset="0"/>
              <a:buChar char="•"/>
            </a:pPr>
            <a:r>
              <a:rPr lang="en-US" sz="2800" dirty="0"/>
              <a:t>Run messages between election staff and tabulation room</a:t>
            </a:r>
          </a:p>
          <a:p>
            <a:pPr marL="342900" indent="-342900">
              <a:buFont typeface="Arial" panose="020B0604020202020204" pitchFamily="34" charset="0"/>
              <a:buChar char="•"/>
            </a:pPr>
            <a:r>
              <a:rPr lang="en-US" sz="2800" dirty="0"/>
              <a:t>Accept ballot delivery at the end of the night. Checking security seals and securing the ballots. </a:t>
            </a:r>
          </a:p>
          <a:p>
            <a:pPr marL="342900" indent="-342900">
              <a:buFont typeface="Arial" panose="020B0604020202020204" pitchFamily="34" charset="0"/>
              <a:buChar char="•"/>
            </a:pPr>
            <a:r>
              <a:rPr lang="en-US" sz="2800" dirty="0"/>
              <a:t>Bring ballot boxes to reconciliation room</a:t>
            </a:r>
          </a:p>
          <a:p>
            <a:pPr marL="342900" indent="-342900">
              <a:buFont typeface="Arial" panose="020B0604020202020204" pitchFamily="34" charset="0"/>
              <a:buChar char="•"/>
            </a:pPr>
            <a:r>
              <a:rPr lang="en-US" sz="2800" dirty="0"/>
              <a:t>Any other duties asked by election Official or Chief Judge.</a:t>
            </a:r>
          </a:p>
        </p:txBody>
      </p:sp>
    </p:spTree>
    <p:extLst>
      <p:ext uri="{BB962C8B-B14F-4D97-AF65-F5344CB8AC3E}">
        <p14:creationId xmlns:p14="http://schemas.microsoft.com/office/powerpoint/2010/main" val="3705579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59AF2-33B9-4EDF-B7B1-6A82CBE5D8A9}"/>
              </a:ext>
            </a:extLst>
          </p:cNvPr>
          <p:cNvSpPr>
            <a:spLocks noGrp="1"/>
          </p:cNvSpPr>
          <p:nvPr>
            <p:ph type="title"/>
          </p:nvPr>
        </p:nvSpPr>
        <p:spPr>
          <a:xfrm>
            <a:off x="1484312" y="685800"/>
            <a:ext cx="10018711" cy="1096701"/>
          </a:xfrm>
        </p:spPr>
        <p:txBody>
          <a:bodyPr>
            <a:normAutofit/>
          </a:bodyPr>
          <a:lstStyle/>
          <a:p>
            <a:r>
              <a:rPr lang="en-US" sz="4400" b="1" dirty="0"/>
              <a:t>Resolution Board Judge</a:t>
            </a:r>
          </a:p>
        </p:txBody>
      </p:sp>
      <p:sp>
        <p:nvSpPr>
          <p:cNvPr id="3" name="Text Placeholder 2">
            <a:extLst>
              <a:ext uri="{FF2B5EF4-FFF2-40B4-BE49-F238E27FC236}">
                <a16:creationId xmlns:a16="http://schemas.microsoft.com/office/drawing/2014/main" id="{FA72259B-D239-46BA-A027-195360570E36}"/>
              </a:ext>
            </a:extLst>
          </p:cNvPr>
          <p:cNvSpPr>
            <a:spLocks noGrp="1"/>
          </p:cNvSpPr>
          <p:nvPr>
            <p:ph type="body" idx="1"/>
          </p:nvPr>
        </p:nvSpPr>
        <p:spPr>
          <a:xfrm>
            <a:off x="1484312" y="1782501"/>
            <a:ext cx="10018713" cy="4008699"/>
          </a:xfrm>
        </p:spPr>
        <p:txBody>
          <a:bodyPr/>
          <a:lstStyle/>
          <a:p>
            <a:pPr marL="342900" indent="-342900">
              <a:buFont typeface="Arial" panose="020B0604020202020204" pitchFamily="34" charset="0"/>
              <a:buChar char="•"/>
            </a:pPr>
            <a:r>
              <a:rPr lang="en-US" sz="3200" dirty="0"/>
              <a:t>Transcribes UOCAVA ballots to the OFFICIAL ballot – Monday before election</a:t>
            </a:r>
          </a:p>
          <a:p>
            <a:pPr marL="342900" indent="-342900">
              <a:buFont typeface="Arial" panose="020B0604020202020204" pitchFamily="34" charset="0"/>
              <a:buChar char="•"/>
            </a:pPr>
            <a:r>
              <a:rPr lang="en-US" sz="3200" dirty="0"/>
              <a:t>Transcribes unresolved ballots – Monday after election</a:t>
            </a:r>
          </a:p>
          <a:p>
            <a:pPr marL="342900" indent="-342900">
              <a:buFont typeface="Arial" panose="020B0604020202020204" pitchFamily="34" charset="0"/>
              <a:buChar char="•"/>
            </a:pPr>
            <a:r>
              <a:rPr lang="en-US" sz="3200" dirty="0"/>
              <a:t>Counts provisional and resolved ballots</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281971925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ext uri="{BEBA8EAE-BF5A-486C-A8C5-ECC9F3942E4B}">
                <a14:imgProps xmlns:a14="http://schemas.microsoft.com/office/drawing/2010/main">
                  <a14:imgLayer r:embed="rId3">
                    <a14:imgEffect>
                      <a14:artisticMarker trans="58000"/>
                    </a14:imgEffect>
                  </a14:imgLayer>
                </a14:imgProps>
              </a:ext>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E7604-3F01-48E7-A078-A34977438588}"/>
              </a:ext>
            </a:extLst>
          </p:cNvPr>
          <p:cNvSpPr>
            <a:spLocks noGrp="1"/>
          </p:cNvSpPr>
          <p:nvPr>
            <p:ph type="title"/>
          </p:nvPr>
        </p:nvSpPr>
        <p:spPr>
          <a:xfrm>
            <a:off x="1716087" y="190500"/>
            <a:ext cx="10018713" cy="1752599"/>
          </a:xfrm>
        </p:spPr>
        <p:txBody>
          <a:bodyPr vert="horz" lIns="91440" tIns="45720" rIns="91440" bIns="45720" rtlCol="0" anchor="ctr">
            <a:normAutofit/>
          </a:bodyPr>
          <a:lstStyle/>
          <a:p>
            <a:r>
              <a:rPr lang="en-US" b="1" dirty="0">
                <a:latin typeface="Perpetua" panose="02020502060401020303" pitchFamily="18" charset="0"/>
              </a:rPr>
              <a:t>Election Day Situations – Ballot Drop Off</a:t>
            </a:r>
          </a:p>
        </p:txBody>
      </p:sp>
      <p:sp>
        <p:nvSpPr>
          <p:cNvPr id="4" name="TextBox 3">
            <a:extLst>
              <a:ext uri="{FF2B5EF4-FFF2-40B4-BE49-F238E27FC236}">
                <a16:creationId xmlns:a16="http://schemas.microsoft.com/office/drawing/2014/main" id="{9A4B1E64-D4A4-43C5-A19D-9B02F643A00D}"/>
              </a:ext>
            </a:extLst>
          </p:cNvPr>
          <p:cNvSpPr txBox="1"/>
          <p:nvPr/>
        </p:nvSpPr>
        <p:spPr>
          <a:xfrm>
            <a:off x="5238572" y="1943099"/>
            <a:ext cx="6409346" cy="3848101"/>
          </a:xfrm>
          <a:prstGeom prst="rect">
            <a:avLst/>
          </a:prstGeom>
        </p:spPr>
        <p:txBody>
          <a:bodyPr vert="horz" lIns="91440" tIns="45720" rIns="91440" bIns="45720" rtlCol="0" anchor="t">
            <a:normAutofit lnSpcReduction="10000"/>
          </a:bodyPr>
          <a:lstStyle/>
          <a:p>
            <a:pPr marL="0" indent="0">
              <a:spcBef>
                <a:spcPct val="20000"/>
              </a:spcBef>
              <a:spcAft>
                <a:spcPts val="600"/>
              </a:spcAft>
              <a:buClr>
                <a:schemeClr val="accent1">
                  <a:lumMod val="75000"/>
                </a:schemeClr>
              </a:buClr>
              <a:buSzPct val="145000"/>
            </a:pPr>
            <a:r>
              <a:rPr lang="en-US" sz="2400" b="1" dirty="0">
                <a:solidFill>
                  <a:srgbClr val="0070C0"/>
                </a:solidFill>
              </a:rPr>
              <a:t>Vote-By-Mail Drop Off at the Polling Place </a:t>
            </a:r>
            <a:endParaRPr lang="en-US" sz="2400" dirty="0">
              <a:solidFill>
                <a:srgbClr val="0070C0"/>
              </a:solidFill>
            </a:endParaRPr>
          </a:p>
          <a:p>
            <a:pPr marL="457200" indent="-457200">
              <a:spcBef>
                <a:spcPct val="20000"/>
              </a:spcBef>
              <a:spcAft>
                <a:spcPts val="600"/>
              </a:spcAft>
              <a:buClr>
                <a:schemeClr val="accent1">
                  <a:lumMod val="75000"/>
                </a:schemeClr>
              </a:buClr>
              <a:buSzPct val="145000"/>
              <a:buFont typeface="Arial"/>
              <a:buChar char="•"/>
            </a:pPr>
            <a:r>
              <a:rPr lang="en-US" sz="2400" dirty="0"/>
              <a:t>A voter with an absentee or vote by mail ballot may drop the ballot off on Election Day at any polling place.  - Noting that it must be in the same county.</a:t>
            </a:r>
          </a:p>
          <a:p>
            <a:pPr marL="457200" indent="-457200">
              <a:spcBef>
                <a:spcPct val="20000"/>
              </a:spcBef>
              <a:spcAft>
                <a:spcPts val="600"/>
              </a:spcAft>
              <a:buClr>
                <a:schemeClr val="accent1">
                  <a:lumMod val="75000"/>
                </a:schemeClr>
              </a:buClr>
              <a:buSzPct val="145000"/>
              <a:buFont typeface="Arial"/>
              <a:buChar char="•"/>
            </a:pPr>
            <a:r>
              <a:rPr lang="en-US" sz="2400" dirty="0"/>
              <a:t>Absentee ballots are not counted at the polling place.</a:t>
            </a:r>
          </a:p>
          <a:p>
            <a:pPr marL="457200" indent="-457200">
              <a:spcBef>
                <a:spcPct val="20000"/>
              </a:spcBef>
              <a:spcAft>
                <a:spcPts val="600"/>
              </a:spcAft>
              <a:buClr>
                <a:schemeClr val="accent1">
                  <a:lumMod val="75000"/>
                </a:schemeClr>
              </a:buClr>
              <a:buSzPct val="145000"/>
              <a:buFont typeface="Arial"/>
              <a:buChar char="•"/>
            </a:pPr>
            <a:r>
              <a:rPr lang="en-US" sz="2400" dirty="0"/>
              <a:t>Vote by mail ballots are delivered to the Election Center for signature verification and tabulation.</a:t>
            </a:r>
          </a:p>
        </p:txBody>
      </p:sp>
    </p:spTree>
    <p:extLst>
      <p:ext uri="{BB962C8B-B14F-4D97-AF65-F5344CB8AC3E}">
        <p14:creationId xmlns:p14="http://schemas.microsoft.com/office/powerpoint/2010/main" val="3047781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7E136-3896-4CDD-B9B5-7D66E89D9DA2}"/>
              </a:ext>
            </a:extLst>
          </p:cNvPr>
          <p:cNvSpPr>
            <a:spLocks noGrp="1"/>
          </p:cNvSpPr>
          <p:nvPr>
            <p:ph type="title"/>
          </p:nvPr>
        </p:nvSpPr>
        <p:spPr>
          <a:xfrm>
            <a:off x="1689585" y="226044"/>
            <a:ext cx="10018713" cy="1752599"/>
          </a:xfrm>
        </p:spPr>
        <p:txBody>
          <a:bodyPr/>
          <a:lstStyle/>
          <a:p>
            <a:r>
              <a:rPr lang="en-US" dirty="0"/>
              <a:t>W-9   Form</a:t>
            </a:r>
          </a:p>
        </p:txBody>
      </p:sp>
      <p:pic>
        <p:nvPicPr>
          <p:cNvPr id="5" name="Content Placeholder 4">
            <a:extLst>
              <a:ext uri="{FF2B5EF4-FFF2-40B4-BE49-F238E27FC236}">
                <a16:creationId xmlns:a16="http://schemas.microsoft.com/office/drawing/2014/main" id="{8095721A-7A99-47C6-B514-ECABF19F46E8}"/>
              </a:ext>
            </a:extLst>
          </p:cNvPr>
          <p:cNvPicPr>
            <a:picLocks noGrp="1" noChangeAspect="1"/>
          </p:cNvPicPr>
          <p:nvPr>
            <p:ph idx="1"/>
          </p:nvPr>
        </p:nvPicPr>
        <p:blipFill>
          <a:blip r:embed="rId2"/>
          <a:stretch>
            <a:fillRect/>
          </a:stretch>
        </p:blipFill>
        <p:spPr>
          <a:xfrm>
            <a:off x="4646103" y="1851549"/>
            <a:ext cx="3849311" cy="3727009"/>
          </a:xfrm>
        </p:spPr>
      </p:pic>
    </p:spTree>
    <p:extLst>
      <p:ext uri="{BB962C8B-B14F-4D97-AF65-F5344CB8AC3E}">
        <p14:creationId xmlns:p14="http://schemas.microsoft.com/office/powerpoint/2010/main" val="397609016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D739D-1516-4D4D-A8F4-EBB626ABBC7E}"/>
              </a:ext>
            </a:extLst>
          </p:cNvPr>
          <p:cNvSpPr>
            <a:spLocks noGrp="1"/>
          </p:cNvSpPr>
          <p:nvPr>
            <p:ph type="title"/>
          </p:nvPr>
        </p:nvSpPr>
        <p:spPr>
          <a:xfrm>
            <a:off x="1689410" y="155961"/>
            <a:ext cx="10018713" cy="1752599"/>
          </a:xfrm>
        </p:spPr>
        <p:txBody>
          <a:bodyPr>
            <a:normAutofit/>
          </a:bodyPr>
          <a:lstStyle/>
          <a:p>
            <a:r>
              <a:rPr lang="en-US" sz="6000" b="1" dirty="0">
                <a:latin typeface="Perpetua" panose="02020502060401020303" pitchFamily="18" charset="0"/>
              </a:rPr>
              <a:t>Election Day Situations</a:t>
            </a:r>
          </a:p>
        </p:txBody>
      </p:sp>
      <p:sp>
        <p:nvSpPr>
          <p:cNvPr id="4" name="TextBox 3">
            <a:extLst>
              <a:ext uri="{FF2B5EF4-FFF2-40B4-BE49-F238E27FC236}">
                <a16:creationId xmlns:a16="http://schemas.microsoft.com/office/drawing/2014/main" id="{FEF3DA3F-8B01-48FF-B606-8E9971125EE8}"/>
              </a:ext>
            </a:extLst>
          </p:cNvPr>
          <p:cNvSpPr txBox="1"/>
          <p:nvPr/>
        </p:nvSpPr>
        <p:spPr>
          <a:xfrm>
            <a:off x="2187723" y="2179179"/>
            <a:ext cx="9520400" cy="3693319"/>
          </a:xfrm>
          <a:prstGeom prst="rect">
            <a:avLst/>
          </a:prstGeom>
          <a:noFill/>
        </p:spPr>
        <p:txBody>
          <a:bodyPr wrap="square">
            <a:spAutoFit/>
          </a:bodyPr>
          <a:lstStyle/>
          <a:p>
            <a:pPr marL="0" indent="0">
              <a:buNone/>
            </a:pPr>
            <a:r>
              <a:rPr lang="en-US" sz="3200" b="1" dirty="0">
                <a:solidFill>
                  <a:srgbClr val="000099"/>
                </a:solidFill>
              </a:rPr>
              <a:t>Poll watchers, Petition signature gatherers,  Electioneering &amp; Election Observers </a:t>
            </a:r>
            <a:endParaRPr lang="en-US" sz="3200" dirty="0">
              <a:solidFill>
                <a:srgbClr val="000099"/>
              </a:solidFill>
            </a:endParaRPr>
          </a:p>
          <a:p>
            <a:pPr marL="457200" indent="-457200">
              <a:spcBef>
                <a:spcPts val="600"/>
              </a:spcBef>
              <a:buFont typeface="Arial" panose="020B0604020202020204" pitchFamily="34" charset="0"/>
              <a:buChar char="•"/>
            </a:pPr>
            <a:r>
              <a:rPr lang="en-US" sz="3200" dirty="0">
                <a:solidFill>
                  <a:srgbClr val="000000"/>
                </a:solidFill>
              </a:rPr>
              <a:t>In short, all of the listed activities except electioneering are allowed at the polling place but they cannot impede the voting process. </a:t>
            </a:r>
          </a:p>
          <a:p>
            <a:pPr marL="457200" indent="-457200">
              <a:spcBef>
                <a:spcPts val="600"/>
              </a:spcBef>
              <a:buFont typeface="Arial" panose="020B0604020202020204" pitchFamily="34" charset="0"/>
              <a:buChar char="•"/>
            </a:pPr>
            <a:r>
              <a:rPr lang="en-US" sz="3200" dirty="0">
                <a:solidFill>
                  <a:srgbClr val="000000"/>
                </a:solidFill>
              </a:rPr>
              <a:t>Electioneering can only occur more than 100’ from any entrance to a polling place. </a:t>
            </a:r>
          </a:p>
        </p:txBody>
      </p:sp>
    </p:spTree>
    <p:extLst>
      <p:ext uri="{BB962C8B-B14F-4D97-AF65-F5344CB8AC3E}">
        <p14:creationId xmlns:p14="http://schemas.microsoft.com/office/powerpoint/2010/main" val="73799910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D99CF-EAB0-4E3A-9749-5FC3F8673A23}"/>
              </a:ext>
            </a:extLst>
          </p:cNvPr>
          <p:cNvSpPr>
            <a:spLocks noGrp="1"/>
          </p:cNvSpPr>
          <p:nvPr>
            <p:ph type="title"/>
          </p:nvPr>
        </p:nvSpPr>
        <p:spPr>
          <a:xfrm>
            <a:off x="1574800" y="366712"/>
            <a:ext cx="10018713" cy="1752599"/>
          </a:xfrm>
        </p:spPr>
        <p:txBody>
          <a:bodyPr vert="horz" lIns="91440" tIns="45720" rIns="91440" bIns="45720" rtlCol="0" anchor="ctr">
            <a:normAutofit/>
          </a:bodyPr>
          <a:lstStyle/>
          <a:p>
            <a:r>
              <a:rPr lang="en-US" sz="5400" b="1" dirty="0">
                <a:latin typeface="Perpetua" panose="02020502060401020303" pitchFamily="18" charset="0"/>
              </a:rPr>
              <a:t>Election Day Situations - Petitions</a:t>
            </a:r>
          </a:p>
        </p:txBody>
      </p:sp>
      <p:pic>
        <p:nvPicPr>
          <p:cNvPr id="5" name="Picture 2">
            <a:extLst>
              <a:ext uri="{FF2B5EF4-FFF2-40B4-BE49-F238E27FC236}">
                <a16:creationId xmlns:a16="http://schemas.microsoft.com/office/drawing/2014/main" id="{092E7863-E9DA-4FB7-BC80-7C4F1B1B900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52155" y="2438399"/>
            <a:ext cx="3356119" cy="3352801"/>
          </a:xfrm>
          <a:prstGeom prst="roundRect">
            <a:avLst>
              <a:gd name="adj" fmla="val 4380"/>
            </a:avLst>
          </a:prstGeom>
          <a:solidFill>
            <a:srgbClr val="FFFFFF">
              <a:shade val="85000"/>
            </a:srgbClr>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9A6C76C3-554B-4DCE-A155-BC2F98EAE015}"/>
              </a:ext>
            </a:extLst>
          </p:cNvPr>
          <p:cNvSpPr txBox="1"/>
          <p:nvPr/>
        </p:nvSpPr>
        <p:spPr>
          <a:xfrm>
            <a:off x="5280891" y="2666999"/>
            <a:ext cx="6640491" cy="3124201"/>
          </a:xfrm>
          <a:prstGeom prst="rect">
            <a:avLst/>
          </a:prstGeom>
        </p:spPr>
        <p:txBody>
          <a:bodyPr vert="horz" lIns="91440" tIns="45720" rIns="91440" bIns="45720" rtlCol="0" anchor="t">
            <a:normAutofit fontScale="92500" lnSpcReduction="20000"/>
          </a:bodyPr>
          <a:lstStyle/>
          <a:p>
            <a:pPr marL="0" indent="0">
              <a:spcBef>
                <a:spcPct val="20000"/>
              </a:spcBef>
              <a:spcAft>
                <a:spcPts val="600"/>
              </a:spcAft>
              <a:buClr>
                <a:schemeClr val="accent1">
                  <a:lumMod val="75000"/>
                </a:schemeClr>
              </a:buClr>
              <a:buSzPct val="145000"/>
            </a:pPr>
            <a:r>
              <a:rPr lang="en-US" sz="2400" b="1" dirty="0"/>
              <a:t>PETITIONS ON ELECTION DAY</a:t>
            </a:r>
          </a:p>
          <a:p>
            <a:pPr>
              <a:spcBef>
                <a:spcPct val="20000"/>
              </a:spcBef>
              <a:spcAft>
                <a:spcPts val="600"/>
              </a:spcAft>
              <a:buClr>
                <a:schemeClr val="accent1">
                  <a:lumMod val="75000"/>
                </a:schemeClr>
              </a:buClr>
              <a:buSzPct val="145000"/>
              <a:buFont typeface="Arial"/>
              <a:buChar char="•"/>
            </a:pPr>
            <a:r>
              <a:rPr lang="en-US" sz="2400" dirty="0"/>
              <a:t>Individuals may approach an elector with regards to signing a petition after he/she has voted.  </a:t>
            </a:r>
          </a:p>
          <a:p>
            <a:pPr>
              <a:spcBef>
                <a:spcPct val="20000"/>
              </a:spcBef>
              <a:spcAft>
                <a:spcPts val="600"/>
              </a:spcAft>
              <a:buClr>
                <a:schemeClr val="accent1">
                  <a:lumMod val="75000"/>
                </a:schemeClr>
              </a:buClr>
              <a:buSzPct val="145000"/>
              <a:buFont typeface="Arial"/>
              <a:buChar char="•"/>
            </a:pPr>
            <a:r>
              <a:rPr lang="en-US" sz="2400" dirty="0">
                <a:solidFill>
                  <a:srgbClr val="FF0000"/>
                </a:solidFill>
              </a:rPr>
              <a:t>You have no authority to restrict this process.  </a:t>
            </a:r>
          </a:p>
          <a:p>
            <a:pPr>
              <a:spcBef>
                <a:spcPct val="20000"/>
              </a:spcBef>
              <a:spcAft>
                <a:spcPts val="600"/>
              </a:spcAft>
              <a:buClr>
                <a:schemeClr val="accent1">
                  <a:lumMod val="75000"/>
                </a:schemeClr>
              </a:buClr>
              <a:buSzPct val="145000"/>
              <a:buFont typeface="Arial"/>
              <a:buChar char="•"/>
            </a:pPr>
            <a:r>
              <a:rPr lang="en-US" sz="2400" dirty="0"/>
              <a:t>The person gathering signatures may not interfere with the election process; if he/she does, the Polling Place Manager/Chief Judge needs to inform them that they can approach the elector </a:t>
            </a:r>
            <a:r>
              <a:rPr lang="en-US" sz="2400" b="1" u="sng" dirty="0"/>
              <a:t>only</a:t>
            </a:r>
            <a:r>
              <a:rPr lang="en-US" sz="2400" dirty="0"/>
              <a:t> after the elector has voted.</a:t>
            </a:r>
          </a:p>
        </p:txBody>
      </p:sp>
    </p:spTree>
    <p:extLst>
      <p:ext uri="{BB962C8B-B14F-4D97-AF65-F5344CB8AC3E}">
        <p14:creationId xmlns:p14="http://schemas.microsoft.com/office/powerpoint/2010/main" val="154521459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E656E-E2DD-4880-BCB5-BD9C7588145F}"/>
              </a:ext>
            </a:extLst>
          </p:cNvPr>
          <p:cNvSpPr>
            <a:spLocks noGrp="1"/>
          </p:cNvSpPr>
          <p:nvPr>
            <p:ph type="title"/>
          </p:nvPr>
        </p:nvSpPr>
        <p:spPr/>
        <p:txBody>
          <a:bodyPr vert="horz" lIns="91440" tIns="45720" rIns="91440" bIns="45720" rtlCol="0" anchor="ctr">
            <a:normAutofit/>
          </a:bodyPr>
          <a:lstStyle/>
          <a:p>
            <a:r>
              <a:rPr lang="en-US" sz="6000" b="1" dirty="0">
                <a:latin typeface="Perpetua" panose="02020502060401020303" pitchFamily="18" charset="0"/>
              </a:rPr>
              <a:t>Election Day Situations</a:t>
            </a:r>
          </a:p>
        </p:txBody>
      </p:sp>
      <p:pic>
        <p:nvPicPr>
          <p:cNvPr id="6" name="Picture 2">
            <a:extLst>
              <a:ext uri="{FF2B5EF4-FFF2-40B4-BE49-F238E27FC236}">
                <a16:creationId xmlns:a16="http://schemas.microsoft.com/office/drawing/2014/main" id="{9C71F7C5-7169-42BA-A763-D3A067F2960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52155" y="2782494"/>
            <a:ext cx="3959211" cy="2969409"/>
          </a:xfrm>
          <a:prstGeom prst="roundRect">
            <a:avLst>
              <a:gd name="adj" fmla="val 4380"/>
            </a:avLst>
          </a:prstGeom>
          <a:solidFill>
            <a:srgbClr val="FFFFFF">
              <a:shade val="85000"/>
            </a:srgbClr>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3A57CA2E-1EC0-43A2-A715-FC12505F31F8}"/>
              </a:ext>
            </a:extLst>
          </p:cNvPr>
          <p:cNvSpPr txBox="1"/>
          <p:nvPr/>
        </p:nvSpPr>
        <p:spPr>
          <a:xfrm>
            <a:off x="6016336" y="2666999"/>
            <a:ext cx="5486687" cy="3124201"/>
          </a:xfrm>
          <a:prstGeom prst="rect">
            <a:avLst/>
          </a:prstGeom>
        </p:spPr>
        <p:txBody>
          <a:bodyPr vert="horz" lIns="91440" tIns="45720" rIns="91440" bIns="45720" rtlCol="0" anchor="t">
            <a:normAutofit/>
          </a:bodyPr>
          <a:lstStyle/>
          <a:p>
            <a:pPr marL="0" indent="0">
              <a:spcBef>
                <a:spcPct val="20000"/>
              </a:spcBef>
              <a:spcAft>
                <a:spcPts val="600"/>
              </a:spcAft>
              <a:buClr>
                <a:schemeClr val="accent1">
                  <a:lumMod val="75000"/>
                </a:schemeClr>
              </a:buClr>
              <a:buSzPct val="145000"/>
            </a:pPr>
            <a:r>
              <a:rPr lang="en-US" sz="2800" b="1" dirty="0"/>
              <a:t>EXIT POLLS</a:t>
            </a:r>
          </a:p>
          <a:p>
            <a:pPr marL="0" indent="0">
              <a:spcBef>
                <a:spcPct val="20000"/>
              </a:spcBef>
              <a:spcAft>
                <a:spcPts val="600"/>
              </a:spcAft>
              <a:buClr>
                <a:schemeClr val="accent1">
                  <a:lumMod val="75000"/>
                </a:schemeClr>
              </a:buClr>
              <a:buSzPct val="145000"/>
              <a:buFont typeface="Arial"/>
              <a:buChar char="•"/>
            </a:pPr>
            <a:r>
              <a:rPr lang="en-US" sz="2800" dirty="0"/>
              <a:t>This is a legal process – electors have the choice to tell someone how they voted or not; however, they do not have to answer the questions if they do not want to!</a:t>
            </a:r>
          </a:p>
        </p:txBody>
      </p:sp>
    </p:spTree>
    <p:extLst>
      <p:ext uri="{BB962C8B-B14F-4D97-AF65-F5344CB8AC3E}">
        <p14:creationId xmlns:p14="http://schemas.microsoft.com/office/powerpoint/2010/main" val="286412059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DEFB5-FE79-4057-82B5-FAE53F338ABB}"/>
              </a:ext>
            </a:extLst>
          </p:cNvPr>
          <p:cNvSpPr>
            <a:spLocks noGrp="1"/>
          </p:cNvSpPr>
          <p:nvPr>
            <p:ph type="title"/>
          </p:nvPr>
        </p:nvSpPr>
        <p:spPr>
          <a:xfrm>
            <a:off x="1754899" y="0"/>
            <a:ext cx="10018713" cy="1752599"/>
          </a:xfrm>
        </p:spPr>
        <p:txBody>
          <a:bodyPr>
            <a:normAutofit/>
          </a:bodyPr>
          <a:lstStyle/>
          <a:p>
            <a:r>
              <a:rPr lang="en-US" sz="4800" b="1" dirty="0">
                <a:latin typeface="Perpetua" panose="02020502060401020303" pitchFamily="18" charset="0"/>
              </a:rPr>
              <a:t>Election Situations - Electioneering</a:t>
            </a:r>
          </a:p>
        </p:txBody>
      </p:sp>
      <p:sp>
        <p:nvSpPr>
          <p:cNvPr id="4" name="TextBox 3">
            <a:extLst>
              <a:ext uri="{FF2B5EF4-FFF2-40B4-BE49-F238E27FC236}">
                <a16:creationId xmlns:a16="http://schemas.microsoft.com/office/drawing/2014/main" id="{19AF7C87-794B-472D-8C3D-47E8D775C081}"/>
              </a:ext>
            </a:extLst>
          </p:cNvPr>
          <p:cNvSpPr txBox="1"/>
          <p:nvPr/>
        </p:nvSpPr>
        <p:spPr>
          <a:xfrm>
            <a:off x="2039952" y="1568783"/>
            <a:ext cx="9733660" cy="4493538"/>
          </a:xfrm>
          <a:prstGeom prst="rect">
            <a:avLst/>
          </a:prstGeom>
          <a:noFill/>
        </p:spPr>
        <p:txBody>
          <a:bodyPr wrap="square">
            <a:spAutoFit/>
          </a:bodyPr>
          <a:lstStyle/>
          <a:p>
            <a:pPr marL="0" indent="0">
              <a:buNone/>
            </a:pPr>
            <a:r>
              <a:rPr lang="en-US" sz="3200" b="1" dirty="0">
                <a:solidFill>
                  <a:srgbClr val="000099"/>
                </a:solidFill>
              </a:rPr>
              <a:t>Electioneering </a:t>
            </a:r>
            <a:endParaRPr lang="en-US" sz="3200" dirty="0">
              <a:solidFill>
                <a:srgbClr val="000099"/>
              </a:solidFill>
            </a:endParaRPr>
          </a:p>
          <a:p>
            <a:pPr marL="285750" indent="-285750">
              <a:spcBef>
                <a:spcPts val="600"/>
              </a:spcBef>
              <a:buFont typeface="Arial" panose="020B0604020202020204" pitchFamily="34" charset="0"/>
              <a:buChar char="•"/>
            </a:pPr>
            <a:r>
              <a:rPr lang="en-US" sz="2600" dirty="0">
                <a:solidFill>
                  <a:srgbClr val="2F2F2F"/>
                </a:solidFill>
              </a:rPr>
              <a:t>No electioneering may occur </a:t>
            </a:r>
            <a:r>
              <a:rPr lang="en-US" sz="2600" b="1" dirty="0">
                <a:solidFill>
                  <a:srgbClr val="000099"/>
                </a:solidFill>
              </a:rPr>
              <a:t>within 100 feet </a:t>
            </a:r>
            <a:r>
              <a:rPr lang="en-US" sz="2600" dirty="0">
                <a:solidFill>
                  <a:srgbClr val="2F2F2F"/>
                </a:solidFill>
              </a:rPr>
              <a:t>to any a polling place entrance on Election Day. </a:t>
            </a:r>
          </a:p>
          <a:p>
            <a:pPr marL="285750" indent="-285750">
              <a:spcBef>
                <a:spcPts val="600"/>
              </a:spcBef>
              <a:buFont typeface="Arial" panose="020B0604020202020204" pitchFamily="34" charset="0"/>
              <a:buChar char="•"/>
            </a:pPr>
            <a:r>
              <a:rPr lang="en-US" sz="2600" dirty="0">
                <a:solidFill>
                  <a:srgbClr val="2F2F2F"/>
                </a:solidFill>
              </a:rPr>
              <a:t>Establish your polling place’s 100 feet boundary as soon as possible on Election Day. </a:t>
            </a:r>
          </a:p>
          <a:p>
            <a:pPr marL="285750" indent="-285750">
              <a:spcBef>
                <a:spcPts val="600"/>
              </a:spcBef>
              <a:buFont typeface="Arial" panose="020B0604020202020204" pitchFamily="34" charset="0"/>
              <a:buChar char="•"/>
            </a:pPr>
            <a:r>
              <a:rPr lang="en-US" sz="2600" dirty="0">
                <a:solidFill>
                  <a:srgbClr val="2F2F2F"/>
                </a:solidFill>
              </a:rPr>
              <a:t>It may be necessary to request an individual to leave the polling place if they have on any attire or buttons that indicate support/opposition to any candidate or ballot issue that is being voted on. </a:t>
            </a:r>
          </a:p>
          <a:p>
            <a:pPr marL="285750" indent="-285750">
              <a:spcBef>
                <a:spcPts val="600"/>
              </a:spcBef>
              <a:buFont typeface="Arial" panose="020B0604020202020204" pitchFamily="34" charset="0"/>
              <a:buChar char="•"/>
            </a:pPr>
            <a:r>
              <a:rPr lang="en-US" sz="2600" dirty="0">
                <a:solidFill>
                  <a:srgbClr val="2F2F2F"/>
                </a:solidFill>
              </a:rPr>
              <a:t>See </a:t>
            </a:r>
            <a:r>
              <a:rPr lang="en-US" sz="2600" dirty="0">
                <a:solidFill>
                  <a:srgbClr val="810000"/>
                </a:solidFill>
              </a:rPr>
              <a:t>Election Handbook </a:t>
            </a:r>
            <a:r>
              <a:rPr lang="en-US" sz="2600" dirty="0">
                <a:solidFill>
                  <a:srgbClr val="2F2F2F"/>
                </a:solidFill>
              </a:rPr>
              <a:t>for information about polling place conduct. </a:t>
            </a:r>
          </a:p>
        </p:txBody>
      </p:sp>
    </p:spTree>
    <p:extLst>
      <p:ext uri="{BB962C8B-B14F-4D97-AF65-F5344CB8AC3E}">
        <p14:creationId xmlns:p14="http://schemas.microsoft.com/office/powerpoint/2010/main" val="88690927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B62F5-1A52-488A-ADC2-758A1288B7C5}"/>
              </a:ext>
            </a:extLst>
          </p:cNvPr>
          <p:cNvSpPr>
            <a:spLocks noGrp="1"/>
          </p:cNvSpPr>
          <p:nvPr>
            <p:ph type="title"/>
          </p:nvPr>
        </p:nvSpPr>
        <p:spPr>
          <a:xfrm>
            <a:off x="1484311" y="685800"/>
            <a:ext cx="2919465" cy="5538019"/>
          </a:xfrm>
        </p:spPr>
        <p:txBody>
          <a:bodyPr vert="horz" lIns="91440" tIns="45720" rIns="91440" bIns="45720" rtlCol="0" anchor="ctr">
            <a:normAutofit/>
          </a:bodyPr>
          <a:lstStyle/>
          <a:p>
            <a:r>
              <a:rPr lang="en-US" sz="4800" b="1" dirty="0">
                <a:latin typeface="Perpetua" panose="02020502060401020303" pitchFamily="18" charset="0"/>
              </a:rPr>
              <a:t>Election Day Situations</a:t>
            </a:r>
          </a:p>
        </p:txBody>
      </p:sp>
      <p:sp>
        <p:nvSpPr>
          <p:cNvPr id="4" name="TextBox 3">
            <a:extLst>
              <a:ext uri="{FF2B5EF4-FFF2-40B4-BE49-F238E27FC236}">
                <a16:creationId xmlns:a16="http://schemas.microsoft.com/office/drawing/2014/main" id="{E86074CE-2EB0-4863-B659-38D45708F787}"/>
              </a:ext>
            </a:extLst>
          </p:cNvPr>
          <p:cNvSpPr txBox="1"/>
          <p:nvPr/>
        </p:nvSpPr>
        <p:spPr>
          <a:xfrm>
            <a:off x="4714927" y="612057"/>
            <a:ext cx="7152608" cy="3753466"/>
          </a:xfrm>
          <a:prstGeom prst="rect">
            <a:avLst/>
          </a:prstGeom>
        </p:spPr>
        <p:txBody>
          <a:bodyPr vert="horz" lIns="91440" tIns="45720" rIns="91440" bIns="45720" rtlCol="0" anchor="ctr">
            <a:normAutofit lnSpcReduction="10000"/>
          </a:bodyPr>
          <a:lstStyle/>
          <a:p>
            <a:pPr>
              <a:spcBef>
                <a:spcPct val="20000"/>
              </a:spcBef>
              <a:spcAft>
                <a:spcPts val="600"/>
              </a:spcAft>
              <a:buClr>
                <a:schemeClr val="accent1">
                  <a:lumMod val="75000"/>
                </a:schemeClr>
              </a:buClr>
              <a:buSzPct val="145000"/>
            </a:pPr>
            <a:r>
              <a:rPr lang="en-US" sz="2400" dirty="0"/>
              <a:t>CANDIDATES</a:t>
            </a:r>
          </a:p>
          <a:p>
            <a:pPr marL="800100" lvl="1" indent="-342900">
              <a:spcBef>
                <a:spcPct val="20000"/>
              </a:spcBef>
              <a:spcAft>
                <a:spcPts val="600"/>
              </a:spcAft>
              <a:buClr>
                <a:schemeClr val="accent1">
                  <a:lumMod val="75000"/>
                </a:schemeClr>
              </a:buClr>
              <a:buSzPct val="145000"/>
              <a:buFont typeface="Arial"/>
              <a:buChar char="•"/>
            </a:pPr>
            <a:r>
              <a:rPr lang="en-US" sz="2400" dirty="0"/>
              <a:t>A candidate cannot serve as a poll watcher at a polling place where the candidate’s name is on the ballot.</a:t>
            </a:r>
          </a:p>
          <a:p>
            <a:pPr marL="800100" lvl="1" indent="-342900">
              <a:spcBef>
                <a:spcPct val="20000"/>
              </a:spcBef>
              <a:spcAft>
                <a:spcPts val="600"/>
              </a:spcAft>
              <a:buClr>
                <a:schemeClr val="accent1">
                  <a:lumMod val="75000"/>
                </a:schemeClr>
              </a:buClr>
              <a:buSzPct val="145000"/>
              <a:buFont typeface="Arial"/>
              <a:buChar char="•"/>
            </a:pPr>
            <a:r>
              <a:rPr lang="en-US" sz="2400" dirty="0"/>
              <a:t>A candidate, family member of a candidate, or a worker or volunteer for a candidate’s campaign may not distribute alcohol, tobacco, food, drink or anything of value to a voter within 100’ of an entrance to a polling place or building in which an election is being held.</a:t>
            </a:r>
          </a:p>
        </p:txBody>
      </p:sp>
      <p:pic>
        <p:nvPicPr>
          <p:cNvPr id="5" name="Picture 2">
            <a:extLst>
              <a:ext uri="{FF2B5EF4-FFF2-40B4-BE49-F238E27FC236}">
                <a16:creationId xmlns:a16="http://schemas.microsoft.com/office/drawing/2014/main" id="{1C1474F5-5A02-4123-8DF2-1DC31392CD8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56275" y="4632737"/>
            <a:ext cx="3112876" cy="1606324"/>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softEdge rad="101600"/>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0476803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ECC03-608A-446F-8DC2-2F8CB4AF207B}"/>
              </a:ext>
            </a:extLst>
          </p:cNvPr>
          <p:cNvSpPr>
            <a:spLocks noGrp="1"/>
          </p:cNvSpPr>
          <p:nvPr>
            <p:ph type="title"/>
          </p:nvPr>
        </p:nvSpPr>
        <p:spPr>
          <a:xfrm>
            <a:off x="1846262" y="33338"/>
            <a:ext cx="10018713" cy="1752599"/>
          </a:xfrm>
        </p:spPr>
        <p:txBody>
          <a:bodyPr vert="horz" lIns="91440" tIns="45720" rIns="91440" bIns="45720" rtlCol="0" anchor="ctr">
            <a:normAutofit/>
          </a:bodyPr>
          <a:lstStyle/>
          <a:p>
            <a:r>
              <a:rPr lang="en-US" b="1">
                <a:latin typeface="Perpetua" panose="02020502060401020303" pitchFamily="18" charset="0"/>
              </a:rPr>
              <a:t>Election Day Situations – Write In Candidates</a:t>
            </a:r>
          </a:p>
        </p:txBody>
      </p:sp>
      <p:pic>
        <p:nvPicPr>
          <p:cNvPr id="5" name="Picture 2">
            <a:extLst>
              <a:ext uri="{FF2B5EF4-FFF2-40B4-BE49-F238E27FC236}">
                <a16:creationId xmlns:a16="http://schemas.microsoft.com/office/drawing/2014/main" id="{762F3D29-C33E-45ED-ADC3-152E075FDF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68" t="5817" r="21642"/>
          <a:stretch/>
        </p:blipFill>
        <p:spPr bwMode="auto">
          <a:xfrm>
            <a:off x="1885951" y="2866781"/>
            <a:ext cx="3122323" cy="2599545"/>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chemeClr val="accent1"/>
                </a:solidFill>
              </a14:hiddenFill>
            </a:ext>
          </a:extLst>
        </p:spPr>
      </p:pic>
      <p:sp>
        <p:nvSpPr>
          <p:cNvPr id="4" name="TextBox 3">
            <a:extLst>
              <a:ext uri="{FF2B5EF4-FFF2-40B4-BE49-F238E27FC236}">
                <a16:creationId xmlns:a16="http://schemas.microsoft.com/office/drawing/2014/main" id="{DB9574CA-31A4-4AE2-BCF5-9852B3E452F1}"/>
              </a:ext>
            </a:extLst>
          </p:cNvPr>
          <p:cNvSpPr txBox="1"/>
          <p:nvPr/>
        </p:nvSpPr>
        <p:spPr>
          <a:xfrm>
            <a:off x="5314662" y="2384277"/>
            <a:ext cx="6188361" cy="3657600"/>
          </a:xfrm>
          <a:prstGeom prst="rect">
            <a:avLst/>
          </a:prstGeom>
        </p:spPr>
        <p:txBody>
          <a:bodyPr vert="horz" lIns="91440" tIns="45720" rIns="91440" bIns="45720" rtlCol="0" anchor="t">
            <a:normAutofit lnSpcReduction="10000"/>
          </a:bodyPr>
          <a:lstStyle/>
          <a:p>
            <a:pPr marL="0" indent="0">
              <a:lnSpc>
                <a:spcPct val="90000"/>
              </a:lnSpc>
              <a:spcBef>
                <a:spcPct val="20000"/>
              </a:spcBef>
              <a:spcAft>
                <a:spcPts val="600"/>
              </a:spcAft>
              <a:buClr>
                <a:schemeClr val="accent1">
                  <a:lumMod val="75000"/>
                </a:schemeClr>
              </a:buClr>
              <a:buSzPct val="145000"/>
            </a:pPr>
            <a:r>
              <a:rPr lang="en-US" sz="2800" dirty="0">
                <a:solidFill>
                  <a:srgbClr val="0070C0"/>
                </a:solidFill>
              </a:rPr>
              <a:t>Write-Ins </a:t>
            </a:r>
          </a:p>
          <a:p>
            <a:pPr marL="285750" indent="-285750">
              <a:lnSpc>
                <a:spcPct val="90000"/>
              </a:lnSpc>
              <a:spcBef>
                <a:spcPts val="600"/>
              </a:spcBef>
              <a:spcAft>
                <a:spcPts val="600"/>
              </a:spcAft>
              <a:buClr>
                <a:schemeClr val="accent1">
                  <a:lumMod val="75000"/>
                </a:schemeClr>
              </a:buClr>
              <a:buSzPct val="145000"/>
              <a:buFont typeface="Arial"/>
              <a:buChar char="•"/>
            </a:pPr>
            <a:r>
              <a:rPr lang="en-US" sz="2400" dirty="0"/>
              <a:t>A list of declared write-in candidates will be provided by the election administrator. </a:t>
            </a:r>
          </a:p>
          <a:p>
            <a:pPr marL="285750" indent="-285750">
              <a:lnSpc>
                <a:spcPct val="90000"/>
              </a:lnSpc>
              <a:spcBef>
                <a:spcPts val="600"/>
              </a:spcBef>
              <a:spcAft>
                <a:spcPts val="600"/>
              </a:spcAft>
              <a:buClr>
                <a:schemeClr val="accent1">
                  <a:lumMod val="75000"/>
                </a:schemeClr>
              </a:buClr>
              <a:buSzPct val="145000"/>
              <a:buFont typeface="Arial"/>
              <a:buChar char="•"/>
            </a:pPr>
            <a:r>
              <a:rPr lang="en-US" sz="2400" dirty="0"/>
              <a:t>You should provide a copy of the list to an elector </a:t>
            </a:r>
            <a:r>
              <a:rPr lang="en-US" sz="2400" u="sng" dirty="0">
                <a:solidFill>
                  <a:srgbClr val="FF0000"/>
                </a:solidFill>
              </a:rPr>
              <a:t>ONLY</a:t>
            </a:r>
            <a:r>
              <a:rPr lang="en-US" sz="2400" dirty="0"/>
              <a:t> if they request it. </a:t>
            </a:r>
          </a:p>
          <a:p>
            <a:pPr marL="285750" indent="-285750">
              <a:lnSpc>
                <a:spcPct val="90000"/>
              </a:lnSpc>
              <a:spcBef>
                <a:spcPts val="600"/>
              </a:spcBef>
              <a:spcAft>
                <a:spcPts val="600"/>
              </a:spcAft>
              <a:buClr>
                <a:schemeClr val="accent1">
                  <a:lumMod val="75000"/>
                </a:schemeClr>
              </a:buClr>
              <a:buSzPct val="145000"/>
              <a:buFont typeface="Arial"/>
              <a:buChar char="•"/>
            </a:pPr>
            <a:r>
              <a:rPr lang="en-US" sz="2400" dirty="0"/>
              <a:t>An elector has the option to write in </a:t>
            </a:r>
            <a:br>
              <a:rPr lang="en-US" sz="2400" dirty="0"/>
            </a:br>
            <a:r>
              <a:rPr lang="en-US" sz="2400" dirty="0"/>
              <a:t>the name of a candidate of choice, </a:t>
            </a:r>
            <a:br>
              <a:rPr lang="en-US" sz="2400" dirty="0"/>
            </a:br>
            <a:r>
              <a:rPr lang="en-US" sz="2400" dirty="0"/>
              <a:t>whether there is a qualified candidate </a:t>
            </a:r>
            <a:br>
              <a:rPr lang="en-US" sz="2400" dirty="0"/>
            </a:br>
            <a:r>
              <a:rPr lang="en-US" sz="2400" dirty="0"/>
              <a:t>or not. </a:t>
            </a:r>
            <a:r>
              <a:rPr lang="en-US" sz="2400" dirty="0">
                <a:solidFill>
                  <a:srgbClr val="FF0000"/>
                </a:solidFill>
              </a:rPr>
              <a:t>Only declared write-in candidates will be counted.</a:t>
            </a:r>
          </a:p>
        </p:txBody>
      </p:sp>
    </p:spTree>
    <p:extLst>
      <p:ext uri="{BB962C8B-B14F-4D97-AF65-F5344CB8AC3E}">
        <p14:creationId xmlns:p14="http://schemas.microsoft.com/office/powerpoint/2010/main" val="223086343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A045DFE0-02F7-4EDE-B8FA-7550945FE00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793" r="29777" b="-1"/>
          <a:stretch/>
        </p:blipFill>
        <p:spPr bwMode="auto">
          <a:xfrm>
            <a:off x="6848669" y="10"/>
            <a:ext cx="5343333"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64706603-841A-4756-BD5D-6B30CCBD00D0}"/>
              </a:ext>
            </a:extLst>
          </p:cNvPr>
          <p:cNvSpPr>
            <a:spLocks noGrp="1"/>
          </p:cNvSpPr>
          <p:nvPr>
            <p:ph type="title"/>
          </p:nvPr>
        </p:nvSpPr>
        <p:spPr>
          <a:xfrm>
            <a:off x="1587989" y="146112"/>
            <a:ext cx="5260680" cy="1752599"/>
          </a:xfrm>
        </p:spPr>
        <p:txBody>
          <a:bodyPr vert="horz" lIns="91440" tIns="45720" rIns="91440" bIns="45720" rtlCol="0" anchor="ctr">
            <a:normAutofit/>
          </a:bodyPr>
          <a:lstStyle/>
          <a:p>
            <a:pPr algn="l"/>
            <a:r>
              <a:rPr lang="en-US" b="1" dirty="0">
                <a:latin typeface="Perpetua" panose="02020502060401020303" pitchFamily="18" charset="0"/>
              </a:rPr>
              <a:t>Election Day Situations</a:t>
            </a:r>
          </a:p>
        </p:txBody>
      </p:sp>
      <p:sp>
        <p:nvSpPr>
          <p:cNvPr id="4" name="TextBox 3">
            <a:extLst>
              <a:ext uri="{FF2B5EF4-FFF2-40B4-BE49-F238E27FC236}">
                <a16:creationId xmlns:a16="http://schemas.microsoft.com/office/drawing/2014/main" id="{6B95214E-174F-4D11-ACA7-C1AD7848A3AF}"/>
              </a:ext>
            </a:extLst>
          </p:cNvPr>
          <p:cNvSpPr txBox="1"/>
          <p:nvPr/>
        </p:nvSpPr>
        <p:spPr>
          <a:xfrm>
            <a:off x="1300578" y="1783301"/>
            <a:ext cx="5638800" cy="3888534"/>
          </a:xfrm>
          <a:prstGeom prst="rect">
            <a:avLst/>
          </a:prstGeom>
        </p:spPr>
        <p:txBody>
          <a:bodyPr vert="horz" lIns="91440" tIns="45720" rIns="91440" bIns="45720" rtlCol="0" anchor="ctr">
            <a:normAutofit/>
          </a:bodyPr>
          <a:lstStyle/>
          <a:p>
            <a:pPr marL="0" indent="0">
              <a:spcBef>
                <a:spcPct val="20000"/>
              </a:spcBef>
              <a:spcAft>
                <a:spcPts val="600"/>
              </a:spcAft>
              <a:buClr>
                <a:schemeClr val="accent1">
                  <a:lumMod val="75000"/>
                </a:schemeClr>
              </a:buClr>
              <a:buSzPct val="145000"/>
            </a:pPr>
            <a:r>
              <a:rPr lang="en-US" sz="3000" dirty="0"/>
              <a:t>MISCELLANEOUS</a:t>
            </a:r>
            <a:r>
              <a:rPr lang="en-US" sz="2000" dirty="0"/>
              <a:t> </a:t>
            </a:r>
          </a:p>
          <a:p>
            <a:pPr marL="285750" indent="-285750">
              <a:spcBef>
                <a:spcPct val="20000"/>
              </a:spcBef>
              <a:spcAft>
                <a:spcPts val="600"/>
              </a:spcAft>
              <a:buClr>
                <a:schemeClr val="accent1">
                  <a:lumMod val="75000"/>
                </a:schemeClr>
              </a:buClr>
              <a:buSzPct val="145000"/>
              <a:buFont typeface="Arial"/>
              <a:buChar char="•"/>
            </a:pPr>
            <a:r>
              <a:rPr lang="en-US" sz="2400" dirty="0"/>
              <a:t>Check voting booths periodically to make sure instructions are still up and that ballot marking tool (black ink pen) are in booths, and that no one has left anything or marked anything in the booth. </a:t>
            </a:r>
          </a:p>
        </p:txBody>
      </p:sp>
    </p:spTree>
    <p:extLst>
      <p:ext uri="{BB962C8B-B14F-4D97-AF65-F5344CB8AC3E}">
        <p14:creationId xmlns:p14="http://schemas.microsoft.com/office/powerpoint/2010/main" val="10952800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pic>
        <p:nvPicPr>
          <p:cNvPr id="7170" name="Picture 2" descr="5,600+ Film Reel Strip Stock Illustrations, Royalty-Free Vector Graphics &amp; Clip  Art - iStock">
            <a:extLst>
              <a:ext uri="{FF2B5EF4-FFF2-40B4-BE49-F238E27FC236}">
                <a16:creationId xmlns:a16="http://schemas.microsoft.com/office/drawing/2014/main" id="{66BD21EB-F206-47AD-A3D3-51D1B235FB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2705"/>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1">
            <a:extLst>
              <a:ext uri="{FF2B5EF4-FFF2-40B4-BE49-F238E27FC236}">
                <a16:creationId xmlns:a16="http://schemas.microsoft.com/office/drawing/2014/main" id="{5E6263D3-0D02-407A-81D3-D19D7A07B886}"/>
              </a:ext>
            </a:extLst>
          </p:cNvPr>
          <p:cNvSpPr>
            <a:spLocks noGrp="1"/>
          </p:cNvSpPr>
          <p:nvPr>
            <p:ph type="title"/>
          </p:nvPr>
        </p:nvSpPr>
        <p:spPr>
          <a:xfrm>
            <a:off x="3980189" y="4854101"/>
            <a:ext cx="4231621" cy="1612991"/>
          </a:xfrm>
        </p:spPr>
        <p:txBody>
          <a:bodyPr vert="horz" lIns="91440" tIns="45720" rIns="91440" bIns="45720" rtlCol="0" anchor="b">
            <a:noAutofit/>
          </a:bodyPr>
          <a:lstStyle/>
          <a:p>
            <a:r>
              <a:rPr lang="en-US" sz="4800" b="1" dirty="0">
                <a:solidFill>
                  <a:schemeClr val="tx2"/>
                </a:solidFill>
                <a:latin typeface="Perpetua" panose="02020502060401020303" pitchFamily="18" charset="0"/>
              </a:rPr>
              <a:t>Polling Place Conduct Video</a:t>
            </a:r>
          </a:p>
        </p:txBody>
      </p:sp>
    </p:spTree>
    <p:extLst>
      <p:ext uri="{BB962C8B-B14F-4D97-AF65-F5344CB8AC3E}">
        <p14:creationId xmlns:p14="http://schemas.microsoft.com/office/powerpoint/2010/main" val="281646818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92AE6-29B3-4886-AEDD-F2E352D3DC8B}"/>
              </a:ext>
            </a:extLst>
          </p:cNvPr>
          <p:cNvSpPr>
            <a:spLocks noGrp="1"/>
          </p:cNvSpPr>
          <p:nvPr>
            <p:ph type="title"/>
          </p:nvPr>
        </p:nvSpPr>
        <p:spPr>
          <a:xfrm>
            <a:off x="3444658" y="755904"/>
            <a:ext cx="7711025" cy="3084576"/>
          </a:xfrm>
        </p:spPr>
        <p:txBody>
          <a:bodyPr vert="horz" lIns="91440" tIns="45720" rIns="91440" bIns="45720" rtlCol="0" anchor="ctr">
            <a:normAutofit/>
          </a:bodyPr>
          <a:lstStyle/>
          <a:p>
            <a:pPr algn="l"/>
            <a:r>
              <a:rPr lang="en-US" sz="6000" b="1" dirty="0">
                <a:solidFill>
                  <a:schemeClr val="bg2"/>
                </a:solidFill>
                <a:latin typeface="Perpetua" panose="02020502060401020303" pitchFamily="18" charset="0"/>
              </a:rPr>
              <a:t>Assisting Voters With Disabilities</a:t>
            </a:r>
          </a:p>
        </p:txBody>
      </p:sp>
    </p:spTree>
    <p:extLst>
      <p:ext uri="{BB962C8B-B14F-4D97-AF65-F5344CB8AC3E}">
        <p14:creationId xmlns:p14="http://schemas.microsoft.com/office/powerpoint/2010/main" val="4117575872"/>
      </p:ext>
    </p:extLst>
  </p:cSld>
  <p:clrMapOvr>
    <a:overrideClrMapping bg1="dk1" tx1="lt1" bg2="dk2" tx2="lt2" accent1="accent1" accent2="accent2" accent3="accent3" accent4="accent4" accent5="accent5" accent6="accent6" hlink="hlink" folHlink="folHlink"/>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79B49-3F0B-4F02-A465-33C9E172E3BE}"/>
              </a:ext>
            </a:extLst>
          </p:cNvPr>
          <p:cNvSpPr>
            <a:spLocks noGrp="1"/>
          </p:cNvSpPr>
          <p:nvPr>
            <p:ph type="title"/>
          </p:nvPr>
        </p:nvSpPr>
        <p:spPr>
          <a:xfrm>
            <a:off x="1660850" y="200608"/>
            <a:ext cx="10196738" cy="1752599"/>
          </a:xfrm>
        </p:spPr>
        <p:txBody>
          <a:bodyPr>
            <a:normAutofit/>
          </a:bodyPr>
          <a:lstStyle/>
          <a:p>
            <a:r>
              <a:rPr lang="en-US" sz="5400" b="1" dirty="0">
                <a:latin typeface="Perpetua" panose="02020502060401020303" pitchFamily="18" charset="0"/>
              </a:rPr>
              <a:t>Assisting Electors with Disabilities</a:t>
            </a:r>
          </a:p>
        </p:txBody>
      </p:sp>
      <p:sp>
        <p:nvSpPr>
          <p:cNvPr id="4" name="TextBox 3">
            <a:extLst>
              <a:ext uri="{FF2B5EF4-FFF2-40B4-BE49-F238E27FC236}">
                <a16:creationId xmlns:a16="http://schemas.microsoft.com/office/drawing/2014/main" id="{3625105E-2458-4B3C-9C23-AF5C763AE595}"/>
              </a:ext>
            </a:extLst>
          </p:cNvPr>
          <p:cNvSpPr txBox="1"/>
          <p:nvPr/>
        </p:nvSpPr>
        <p:spPr>
          <a:xfrm>
            <a:off x="2170632" y="2521059"/>
            <a:ext cx="9246549" cy="2923877"/>
          </a:xfrm>
          <a:prstGeom prst="rect">
            <a:avLst/>
          </a:prstGeom>
          <a:noFill/>
        </p:spPr>
        <p:txBody>
          <a:bodyPr wrap="square">
            <a:spAutoFit/>
          </a:bodyPr>
          <a:lstStyle/>
          <a:p>
            <a:pPr marL="0" indent="0">
              <a:buNone/>
            </a:pPr>
            <a:r>
              <a:rPr lang="en-US" sz="3600" dirty="0">
                <a:solidFill>
                  <a:srgbClr val="2F2F2F"/>
                </a:solidFill>
              </a:rPr>
              <a:t>There are several situations that may require election judge assistance for disabled voters: </a:t>
            </a:r>
          </a:p>
          <a:p>
            <a:pPr marL="457200" indent="-457200">
              <a:buFont typeface="Arial" panose="020B0604020202020204" pitchFamily="34" charset="0"/>
              <a:buChar char="•"/>
            </a:pPr>
            <a:r>
              <a:rPr lang="en-US" sz="2800" dirty="0">
                <a:solidFill>
                  <a:srgbClr val="000099"/>
                </a:solidFill>
              </a:rPr>
              <a:t>Elector Unable to Sign Register. </a:t>
            </a:r>
          </a:p>
          <a:p>
            <a:pPr marL="457200" indent="-457200">
              <a:buFont typeface="Arial" panose="020B0604020202020204" pitchFamily="34" charset="0"/>
              <a:buChar char="•"/>
            </a:pPr>
            <a:r>
              <a:rPr lang="en-US" sz="2800" dirty="0">
                <a:solidFill>
                  <a:srgbClr val="000099"/>
                </a:solidFill>
              </a:rPr>
              <a:t>Elector Unable to Enter Polling Place (Curbside Voting). </a:t>
            </a:r>
          </a:p>
          <a:p>
            <a:pPr marL="457200" indent="-457200">
              <a:buFont typeface="Arial" panose="020B0604020202020204" pitchFamily="34" charset="0"/>
              <a:buChar char="•"/>
            </a:pPr>
            <a:r>
              <a:rPr lang="en-US" sz="2800" dirty="0">
                <a:solidFill>
                  <a:srgbClr val="000099"/>
                </a:solidFill>
              </a:rPr>
              <a:t>Elector Requesting Assistance with Marking their Ballot. </a:t>
            </a:r>
          </a:p>
          <a:p>
            <a:pPr marL="457200" indent="-457200">
              <a:buFont typeface="Arial" panose="020B0604020202020204" pitchFamily="34" charset="0"/>
              <a:buChar char="•"/>
            </a:pPr>
            <a:r>
              <a:rPr lang="en-US" sz="2800" dirty="0">
                <a:solidFill>
                  <a:srgbClr val="000099"/>
                </a:solidFill>
              </a:rPr>
              <a:t>Elector requests to use ExpressVote. </a:t>
            </a:r>
          </a:p>
        </p:txBody>
      </p:sp>
    </p:spTree>
    <p:extLst>
      <p:ext uri="{BB962C8B-B14F-4D97-AF65-F5344CB8AC3E}">
        <p14:creationId xmlns:p14="http://schemas.microsoft.com/office/powerpoint/2010/main" val="1356635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D8DFA-E075-4612-BC73-5F233366B18C}"/>
              </a:ext>
            </a:extLst>
          </p:cNvPr>
          <p:cNvSpPr>
            <a:spLocks noGrp="1"/>
          </p:cNvSpPr>
          <p:nvPr>
            <p:ph type="title"/>
          </p:nvPr>
        </p:nvSpPr>
        <p:spPr/>
        <p:txBody>
          <a:bodyPr/>
          <a:lstStyle/>
          <a:p>
            <a:r>
              <a:rPr lang="en-US" dirty="0"/>
              <a:t>Claim Form</a:t>
            </a:r>
          </a:p>
        </p:txBody>
      </p:sp>
      <p:pic>
        <p:nvPicPr>
          <p:cNvPr id="4" name="Content Placeholder 3">
            <a:extLst>
              <a:ext uri="{FF2B5EF4-FFF2-40B4-BE49-F238E27FC236}">
                <a16:creationId xmlns:a16="http://schemas.microsoft.com/office/drawing/2014/main" id="{B1C1E09E-5D80-42C0-A69B-B2EDB3C9E887}"/>
              </a:ext>
            </a:extLst>
          </p:cNvPr>
          <p:cNvPicPr>
            <a:picLocks noGrp="1" noChangeAspect="1"/>
          </p:cNvPicPr>
          <p:nvPr>
            <p:ph idx="1"/>
          </p:nvPr>
        </p:nvPicPr>
        <p:blipFill>
          <a:blip r:embed="rId2"/>
          <a:stretch>
            <a:fillRect/>
          </a:stretch>
        </p:blipFill>
        <p:spPr>
          <a:xfrm>
            <a:off x="4548060" y="1975883"/>
            <a:ext cx="3777233" cy="4602058"/>
          </a:xfrm>
          <a:prstGeom prst="rect">
            <a:avLst/>
          </a:prstGeom>
        </p:spPr>
      </p:pic>
    </p:spTree>
    <p:extLst>
      <p:ext uri="{BB962C8B-B14F-4D97-AF65-F5344CB8AC3E}">
        <p14:creationId xmlns:p14="http://schemas.microsoft.com/office/powerpoint/2010/main" val="322088317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644F3-CBC0-4517-84DC-F3E04EC5CA21}"/>
              </a:ext>
            </a:extLst>
          </p:cNvPr>
          <p:cNvSpPr>
            <a:spLocks noGrp="1"/>
          </p:cNvSpPr>
          <p:nvPr>
            <p:ph type="title"/>
          </p:nvPr>
        </p:nvSpPr>
        <p:spPr>
          <a:xfrm>
            <a:off x="1716087" y="190500"/>
            <a:ext cx="10018713" cy="1752599"/>
          </a:xfrm>
        </p:spPr>
        <p:txBody>
          <a:bodyPr vert="horz" lIns="91440" tIns="45720" rIns="91440" bIns="45720" rtlCol="0" anchor="ctr">
            <a:normAutofit/>
          </a:bodyPr>
          <a:lstStyle/>
          <a:p>
            <a:r>
              <a:rPr lang="en-US" sz="4800" b="1" dirty="0">
                <a:latin typeface="Perpetua" panose="02020502060401020303" pitchFamily="18" charset="0"/>
              </a:rPr>
              <a:t>Assisting Electors with Disabilities</a:t>
            </a:r>
          </a:p>
        </p:txBody>
      </p:sp>
      <p:pic>
        <p:nvPicPr>
          <p:cNvPr id="5" name="Picture 8" descr="C:\Users\vzeier\AppData\Local\Microsoft\Windows\Temporary Internet Files\Content.IE5\TYPTDAWR\MP900422236[1].jpg">
            <a:extLst>
              <a:ext uri="{FF2B5EF4-FFF2-40B4-BE49-F238E27FC236}">
                <a16:creationId xmlns:a16="http://schemas.microsoft.com/office/drawing/2014/main" id="{7EFFBB1D-8349-4C0A-9752-81FA26728E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211654" y="2930179"/>
            <a:ext cx="3044968" cy="2597840"/>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97B0A9B-7D9A-408D-9CAF-8C13BE73AD88}"/>
              </a:ext>
            </a:extLst>
          </p:cNvPr>
          <p:cNvSpPr txBox="1"/>
          <p:nvPr/>
        </p:nvSpPr>
        <p:spPr>
          <a:xfrm>
            <a:off x="4646645" y="2239347"/>
            <a:ext cx="7088155" cy="3909526"/>
          </a:xfrm>
          <a:prstGeom prst="rect">
            <a:avLst/>
          </a:prstGeom>
        </p:spPr>
        <p:txBody>
          <a:bodyPr vert="horz" lIns="91440" tIns="45720" rIns="91440" bIns="45720" rtlCol="0" anchor="t">
            <a:normAutofit/>
          </a:bodyPr>
          <a:lstStyle/>
          <a:p>
            <a:pPr marL="0" indent="0">
              <a:lnSpc>
                <a:spcPct val="90000"/>
              </a:lnSpc>
              <a:spcBef>
                <a:spcPct val="20000"/>
              </a:spcBef>
              <a:spcAft>
                <a:spcPts val="600"/>
              </a:spcAft>
              <a:buClr>
                <a:schemeClr val="accent1">
                  <a:lumMod val="75000"/>
                </a:schemeClr>
              </a:buClr>
              <a:buSzPct val="145000"/>
            </a:pPr>
            <a:r>
              <a:rPr lang="en-US" sz="2400" b="1" dirty="0"/>
              <a:t>Voter Unable to Sign Register </a:t>
            </a:r>
            <a:endParaRPr lang="en-US" sz="2400" dirty="0"/>
          </a:p>
          <a:p>
            <a:pPr>
              <a:lnSpc>
                <a:spcPct val="90000"/>
              </a:lnSpc>
              <a:spcBef>
                <a:spcPct val="20000"/>
              </a:spcBef>
              <a:spcAft>
                <a:spcPts val="600"/>
              </a:spcAft>
              <a:buClr>
                <a:schemeClr val="accent1">
                  <a:lumMod val="75000"/>
                </a:schemeClr>
              </a:buClr>
              <a:buSzPct val="145000"/>
              <a:buFont typeface="Arial"/>
              <a:buChar char="•"/>
            </a:pPr>
            <a:r>
              <a:rPr lang="en-US" sz="2400" dirty="0"/>
              <a:t>An elector unable to sign his/her name cannot be denied the right to vote because of inability to sign the precinct Register. </a:t>
            </a:r>
          </a:p>
          <a:p>
            <a:pPr>
              <a:lnSpc>
                <a:spcPct val="90000"/>
              </a:lnSpc>
              <a:spcBef>
                <a:spcPct val="20000"/>
              </a:spcBef>
              <a:spcAft>
                <a:spcPts val="600"/>
              </a:spcAft>
              <a:buClr>
                <a:schemeClr val="accent1">
                  <a:lumMod val="75000"/>
                </a:schemeClr>
              </a:buClr>
              <a:buSzPct val="145000"/>
              <a:buFont typeface="Arial"/>
              <a:buChar char="•"/>
            </a:pPr>
            <a:r>
              <a:rPr lang="en-US" sz="2400" dirty="0"/>
              <a:t>One option is having an agent who has been designated on a prescribed form by an elector to sign for the elector. An agent may sign for any voting process that an elector would be required to sign for. </a:t>
            </a:r>
          </a:p>
          <a:p>
            <a:pPr>
              <a:lnSpc>
                <a:spcPct val="90000"/>
              </a:lnSpc>
              <a:spcBef>
                <a:spcPct val="20000"/>
              </a:spcBef>
              <a:spcAft>
                <a:spcPts val="600"/>
              </a:spcAft>
              <a:buClr>
                <a:schemeClr val="accent1">
                  <a:lumMod val="75000"/>
                </a:schemeClr>
              </a:buClr>
              <a:buSzPct val="145000"/>
              <a:buFont typeface="Arial"/>
              <a:buChar char="•"/>
            </a:pPr>
            <a:r>
              <a:rPr lang="en-US" sz="2400" dirty="0"/>
              <a:t>Notation must be made in the precinct Register on the signature line if an elector is unable to sign. </a:t>
            </a:r>
          </a:p>
        </p:txBody>
      </p:sp>
    </p:spTree>
    <p:extLst>
      <p:ext uri="{BB962C8B-B14F-4D97-AF65-F5344CB8AC3E}">
        <p14:creationId xmlns:p14="http://schemas.microsoft.com/office/powerpoint/2010/main" val="425066005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727D8-5050-4461-94DE-F26231B382DC}"/>
              </a:ext>
            </a:extLst>
          </p:cNvPr>
          <p:cNvSpPr>
            <a:spLocks noGrp="1"/>
          </p:cNvSpPr>
          <p:nvPr>
            <p:ph type="title"/>
          </p:nvPr>
        </p:nvSpPr>
        <p:spPr>
          <a:xfrm>
            <a:off x="1783413" y="113232"/>
            <a:ext cx="10018713" cy="1752599"/>
          </a:xfrm>
        </p:spPr>
        <p:txBody>
          <a:bodyPr>
            <a:normAutofit/>
          </a:bodyPr>
          <a:lstStyle/>
          <a:p>
            <a:r>
              <a:rPr lang="en-US" sz="4800" b="1" dirty="0">
                <a:latin typeface="Perpetua" panose="02020502060401020303" pitchFamily="18" charset="0"/>
              </a:rPr>
              <a:t>Assisting Electors with Disabilities</a:t>
            </a:r>
          </a:p>
        </p:txBody>
      </p:sp>
      <p:sp>
        <p:nvSpPr>
          <p:cNvPr id="4" name="TextBox 3">
            <a:extLst>
              <a:ext uri="{FF2B5EF4-FFF2-40B4-BE49-F238E27FC236}">
                <a16:creationId xmlns:a16="http://schemas.microsoft.com/office/drawing/2014/main" id="{DD278CAE-712E-49F4-B953-63844C98962A}"/>
              </a:ext>
            </a:extLst>
          </p:cNvPr>
          <p:cNvSpPr txBox="1"/>
          <p:nvPr/>
        </p:nvSpPr>
        <p:spPr>
          <a:xfrm>
            <a:off x="2469735" y="2413338"/>
            <a:ext cx="8682527" cy="1631216"/>
          </a:xfrm>
          <a:prstGeom prst="rect">
            <a:avLst/>
          </a:prstGeom>
          <a:noFill/>
        </p:spPr>
        <p:txBody>
          <a:bodyPr wrap="square">
            <a:spAutoFit/>
          </a:bodyPr>
          <a:lstStyle/>
          <a:p>
            <a:pPr marL="0" indent="0">
              <a:buNone/>
            </a:pPr>
            <a:r>
              <a:rPr lang="en-US" sz="2800" b="1" dirty="0">
                <a:solidFill>
                  <a:srgbClr val="2F2F2F"/>
                </a:solidFill>
              </a:rPr>
              <a:t>Voter Unable to Sign Register </a:t>
            </a:r>
            <a:r>
              <a:rPr lang="en-US" sz="2800" dirty="0">
                <a:solidFill>
                  <a:srgbClr val="2F2F2F"/>
                </a:solidFill>
              </a:rPr>
              <a:t>(</a:t>
            </a:r>
            <a:r>
              <a:rPr lang="en-US" sz="2800" dirty="0" err="1">
                <a:solidFill>
                  <a:srgbClr val="2F2F2F"/>
                </a:solidFill>
              </a:rPr>
              <a:t>cont</a:t>
            </a:r>
            <a:r>
              <a:rPr lang="en-US" sz="2800" dirty="0">
                <a:solidFill>
                  <a:srgbClr val="2F2F2F"/>
                </a:solidFill>
              </a:rPr>
              <a:t>) </a:t>
            </a:r>
          </a:p>
          <a:p>
            <a:r>
              <a:rPr lang="en-US" sz="2400" dirty="0">
                <a:solidFill>
                  <a:srgbClr val="2F2F2F"/>
                </a:solidFill>
              </a:rPr>
              <a:t>Another option is to ask the elector to make a mark of some sort on the signature line by his/her name. The mark can be an identifying mark, or another type of mark. </a:t>
            </a:r>
          </a:p>
        </p:txBody>
      </p:sp>
      <p:cxnSp>
        <p:nvCxnSpPr>
          <p:cNvPr id="6" name="Straight Connector 5">
            <a:extLst>
              <a:ext uri="{FF2B5EF4-FFF2-40B4-BE49-F238E27FC236}">
                <a16:creationId xmlns:a16="http://schemas.microsoft.com/office/drawing/2014/main" id="{FF7F9A91-DEC1-41F8-B3A3-AF60BEBB5B5B}"/>
              </a:ext>
            </a:extLst>
          </p:cNvPr>
          <p:cNvCxnSpPr/>
          <p:nvPr/>
        </p:nvCxnSpPr>
        <p:spPr>
          <a:xfrm>
            <a:off x="5600700" y="6702695"/>
            <a:ext cx="388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378680D-5D01-468D-B997-87B719B5CAB4}"/>
              </a:ext>
            </a:extLst>
          </p:cNvPr>
          <p:cNvSpPr txBox="1"/>
          <p:nvPr/>
        </p:nvSpPr>
        <p:spPr>
          <a:xfrm>
            <a:off x="5600700" y="5754537"/>
            <a:ext cx="990600"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X</a:t>
            </a:r>
          </a:p>
        </p:txBody>
      </p:sp>
      <p:sp>
        <p:nvSpPr>
          <p:cNvPr id="3" name="TextBox 2">
            <a:extLst>
              <a:ext uri="{FF2B5EF4-FFF2-40B4-BE49-F238E27FC236}">
                <a16:creationId xmlns:a16="http://schemas.microsoft.com/office/drawing/2014/main" id="{4048A411-394F-4FFF-B1E9-F4CC1679AF39}"/>
              </a:ext>
            </a:extLst>
          </p:cNvPr>
          <p:cNvSpPr txBox="1"/>
          <p:nvPr/>
        </p:nvSpPr>
        <p:spPr>
          <a:xfrm rot="20686305">
            <a:off x="7350710" y="5413007"/>
            <a:ext cx="1260629" cy="1200329"/>
          </a:xfrm>
          <a:prstGeom prst="rect">
            <a:avLst/>
          </a:prstGeom>
          <a:noFill/>
        </p:spPr>
        <p:txBody>
          <a:bodyPr wrap="square" rtlCol="0">
            <a:spAutoFit/>
          </a:bodyPr>
          <a:lstStyle/>
          <a:p>
            <a:r>
              <a:rPr lang="en-US" sz="7200" dirty="0"/>
              <a:t>X</a:t>
            </a:r>
          </a:p>
        </p:txBody>
      </p:sp>
    </p:spTree>
    <p:extLst>
      <p:ext uri="{BB962C8B-B14F-4D97-AF65-F5344CB8AC3E}">
        <p14:creationId xmlns:p14="http://schemas.microsoft.com/office/powerpoint/2010/main" val="128073627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EB41B-2AC3-4DE3-9956-3BD817177614}"/>
              </a:ext>
            </a:extLst>
          </p:cNvPr>
          <p:cNvSpPr>
            <a:spLocks noGrp="1"/>
          </p:cNvSpPr>
          <p:nvPr>
            <p:ph type="title"/>
          </p:nvPr>
        </p:nvSpPr>
        <p:spPr>
          <a:xfrm>
            <a:off x="1047750" y="1472000"/>
            <a:ext cx="3230761" cy="5181331"/>
          </a:xfrm>
        </p:spPr>
        <p:txBody>
          <a:bodyPr vert="horz" lIns="91440" tIns="45720" rIns="91440" bIns="45720" rtlCol="0" anchor="ctr">
            <a:normAutofit/>
          </a:bodyPr>
          <a:lstStyle/>
          <a:p>
            <a:r>
              <a:rPr lang="en-US" b="1" dirty="0">
                <a:latin typeface="Perpetua" panose="02020502060401020303" pitchFamily="18" charset="0"/>
              </a:rPr>
              <a:t>Assisting Elector with Disability</a:t>
            </a:r>
          </a:p>
        </p:txBody>
      </p:sp>
      <p:sp>
        <p:nvSpPr>
          <p:cNvPr id="4" name="TextBox 3">
            <a:extLst>
              <a:ext uri="{FF2B5EF4-FFF2-40B4-BE49-F238E27FC236}">
                <a16:creationId xmlns:a16="http://schemas.microsoft.com/office/drawing/2014/main" id="{B2FD82B8-D195-4A8E-B5D3-7F3AB02FE7B0}"/>
              </a:ext>
            </a:extLst>
          </p:cNvPr>
          <p:cNvSpPr txBox="1"/>
          <p:nvPr/>
        </p:nvSpPr>
        <p:spPr>
          <a:xfrm>
            <a:off x="4391026" y="685801"/>
            <a:ext cx="7343774" cy="3038164"/>
          </a:xfrm>
          <a:prstGeom prst="rect">
            <a:avLst/>
          </a:prstGeom>
        </p:spPr>
        <p:txBody>
          <a:bodyPr vert="horz" lIns="91440" tIns="45720" rIns="91440" bIns="45720" rtlCol="0" anchor="ctr">
            <a:normAutofit lnSpcReduction="10000"/>
          </a:bodyPr>
          <a:lstStyle/>
          <a:p>
            <a:pPr marL="0" indent="0">
              <a:spcBef>
                <a:spcPct val="20000"/>
              </a:spcBef>
              <a:spcAft>
                <a:spcPts val="600"/>
              </a:spcAft>
              <a:buClr>
                <a:schemeClr val="accent1">
                  <a:lumMod val="75000"/>
                </a:schemeClr>
              </a:buClr>
              <a:buSzPct val="145000"/>
            </a:pPr>
            <a:r>
              <a:rPr lang="en-US" sz="2400" b="1" dirty="0"/>
              <a:t>Voter Unable to Enter Polling Place – Curbside Voting </a:t>
            </a:r>
            <a:endParaRPr lang="en-US" sz="2400" dirty="0"/>
          </a:p>
          <a:p>
            <a:pPr>
              <a:spcBef>
                <a:spcPct val="20000"/>
              </a:spcBef>
              <a:spcAft>
                <a:spcPts val="600"/>
              </a:spcAft>
              <a:buClr>
                <a:schemeClr val="accent1">
                  <a:lumMod val="75000"/>
                </a:schemeClr>
              </a:buClr>
              <a:buSzPct val="145000"/>
              <a:buFont typeface="Arial"/>
              <a:buChar char="•"/>
            </a:pPr>
            <a:r>
              <a:rPr lang="en-US" sz="2000" dirty="0"/>
              <a:t>Two judges (from different Political Parties if possible) will take a blank ballot, other voting materials, and an “Oath of Elector Unable to Enter Polling Place” form outside the polling place to the elector. </a:t>
            </a:r>
          </a:p>
          <a:p>
            <a:pPr>
              <a:spcBef>
                <a:spcPct val="20000"/>
              </a:spcBef>
              <a:spcAft>
                <a:spcPts val="600"/>
              </a:spcAft>
              <a:buClr>
                <a:schemeClr val="accent1">
                  <a:lumMod val="75000"/>
                </a:schemeClr>
              </a:buClr>
              <a:buSzPct val="145000"/>
              <a:buFont typeface="Arial"/>
              <a:buChar char="•"/>
            </a:pPr>
            <a:r>
              <a:rPr lang="en-US" sz="2000" dirty="0"/>
              <a:t>Elector will sign oath and 2 judges will witness. </a:t>
            </a:r>
          </a:p>
          <a:p>
            <a:pPr>
              <a:spcBef>
                <a:spcPct val="20000"/>
              </a:spcBef>
              <a:spcAft>
                <a:spcPts val="600"/>
              </a:spcAft>
              <a:buClr>
                <a:schemeClr val="accent1">
                  <a:lumMod val="75000"/>
                </a:schemeClr>
              </a:buClr>
              <a:buSzPct val="145000"/>
              <a:buFont typeface="Arial"/>
              <a:buChar char="•"/>
            </a:pPr>
            <a:r>
              <a:rPr lang="en-US" sz="2000" dirty="0"/>
              <a:t>After elector shows appropriate ID, they are allowed to vote. </a:t>
            </a:r>
          </a:p>
          <a:p>
            <a:pPr>
              <a:spcBef>
                <a:spcPct val="20000"/>
              </a:spcBef>
              <a:spcAft>
                <a:spcPts val="600"/>
              </a:spcAft>
              <a:buClr>
                <a:schemeClr val="accent1">
                  <a:lumMod val="75000"/>
                </a:schemeClr>
              </a:buClr>
              <a:buSzPct val="145000"/>
              <a:buFont typeface="Arial"/>
              <a:buChar char="•"/>
            </a:pPr>
            <a:r>
              <a:rPr lang="en-US" sz="2000" dirty="0"/>
              <a:t>Have elector put ballot(s) in secrecy sleeve for transport back into polling place. </a:t>
            </a:r>
          </a:p>
        </p:txBody>
      </p:sp>
      <p:pic>
        <p:nvPicPr>
          <p:cNvPr id="5" name="Picture 2">
            <a:extLst>
              <a:ext uri="{FF2B5EF4-FFF2-40B4-BE49-F238E27FC236}">
                <a16:creationId xmlns:a16="http://schemas.microsoft.com/office/drawing/2014/main" id="{B6882199-6C1A-4EFD-A187-7BBCFB1C5F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856361" y="4062666"/>
            <a:ext cx="1051714" cy="1804465"/>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chemeClr val="accent1"/>
                </a:solidFill>
              </a14:hiddenFill>
            </a:ext>
          </a:extLst>
        </p:spPr>
      </p:pic>
      <p:pic>
        <p:nvPicPr>
          <p:cNvPr id="6" name="Picture 2">
            <a:extLst>
              <a:ext uri="{FF2B5EF4-FFF2-40B4-BE49-F238E27FC236}">
                <a16:creationId xmlns:a16="http://schemas.microsoft.com/office/drawing/2014/main" id="{61E07C64-CFA5-40FB-8F97-DC2F9B6BFB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643889" y="4062667"/>
            <a:ext cx="1051714" cy="1804465"/>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chemeClr val="accent1"/>
                </a:solidFill>
              </a14:hiddenFill>
            </a:ext>
          </a:extLst>
        </p:spPr>
      </p:pic>
      <p:pic>
        <p:nvPicPr>
          <p:cNvPr id="7" name="Picture 2">
            <a:extLst>
              <a:ext uri="{FF2B5EF4-FFF2-40B4-BE49-F238E27FC236}">
                <a16:creationId xmlns:a16="http://schemas.microsoft.com/office/drawing/2014/main" id="{EE26C5A2-D2C6-422E-BD66-923A9BAA82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431417" y="4062666"/>
            <a:ext cx="1051714" cy="1804465"/>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chemeClr val="accent1"/>
                </a:solidFill>
              </a14:hiddenFill>
            </a:ext>
          </a:extLst>
        </p:spPr>
      </p:pic>
      <p:pic>
        <p:nvPicPr>
          <p:cNvPr id="8" name="Picture 2">
            <a:extLst>
              <a:ext uri="{FF2B5EF4-FFF2-40B4-BE49-F238E27FC236}">
                <a16:creationId xmlns:a16="http://schemas.microsoft.com/office/drawing/2014/main" id="{B3B122B3-7F92-474B-A948-DDD85C1A69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211283" y="4062666"/>
            <a:ext cx="1051714" cy="1804465"/>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chemeClr val="accent1"/>
                </a:solidFill>
              </a14:hiddenFill>
            </a:ext>
          </a:extLst>
        </p:spPr>
      </p:pic>
      <p:pic>
        <p:nvPicPr>
          <p:cNvPr id="20" name="Picture 2">
            <a:extLst>
              <a:ext uri="{FF2B5EF4-FFF2-40B4-BE49-F238E27FC236}">
                <a16:creationId xmlns:a16="http://schemas.microsoft.com/office/drawing/2014/main" id="{61E15330-6571-4BD4-A48D-3FC126BA31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869061" y="4062666"/>
            <a:ext cx="1051714" cy="1804465"/>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chemeClr val="accent1"/>
                </a:solidFill>
              </a14:hiddenFill>
            </a:ext>
          </a:extLst>
        </p:spPr>
      </p:pic>
      <p:pic>
        <p:nvPicPr>
          <p:cNvPr id="21" name="Picture 2">
            <a:extLst>
              <a:ext uri="{FF2B5EF4-FFF2-40B4-BE49-F238E27FC236}">
                <a16:creationId xmlns:a16="http://schemas.microsoft.com/office/drawing/2014/main" id="{46F5CD16-527A-4B21-BBE6-E1AC61A597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656589" y="4062667"/>
            <a:ext cx="1051714" cy="1804465"/>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chemeClr val="accent1"/>
                </a:solidFill>
              </a14:hiddenFill>
            </a:ext>
          </a:extLst>
        </p:spPr>
      </p:pic>
      <p:pic>
        <p:nvPicPr>
          <p:cNvPr id="22" name="Picture 2">
            <a:extLst>
              <a:ext uri="{FF2B5EF4-FFF2-40B4-BE49-F238E27FC236}">
                <a16:creationId xmlns:a16="http://schemas.microsoft.com/office/drawing/2014/main" id="{3A5B1CDA-C874-4A88-ADCB-B70ECAD03F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444117" y="4062666"/>
            <a:ext cx="1051714" cy="1804465"/>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0648926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E971A-CF95-461F-92C1-A61035F7E0D9}"/>
              </a:ext>
            </a:extLst>
          </p:cNvPr>
          <p:cNvSpPr>
            <a:spLocks noGrp="1"/>
          </p:cNvSpPr>
          <p:nvPr>
            <p:ph type="title"/>
          </p:nvPr>
        </p:nvSpPr>
        <p:spPr>
          <a:xfrm>
            <a:off x="1484311" y="685800"/>
            <a:ext cx="10018713" cy="1185333"/>
          </a:xfrm>
        </p:spPr>
        <p:txBody>
          <a:bodyPr vert="horz" lIns="91440" tIns="45720" rIns="91440" bIns="45720" rtlCol="0" anchor="ctr">
            <a:normAutofit/>
          </a:bodyPr>
          <a:lstStyle/>
          <a:p>
            <a:r>
              <a:rPr lang="en-US" b="1"/>
              <a:t>Assisting Elector with Disabilities</a:t>
            </a:r>
          </a:p>
        </p:txBody>
      </p:sp>
      <p:pic>
        <p:nvPicPr>
          <p:cNvPr id="5" name="Picture 2">
            <a:extLst>
              <a:ext uri="{FF2B5EF4-FFF2-40B4-BE49-F238E27FC236}">
                <a16:creationId xmlns:a16="http://schemas.microsoft.com/office/drawing/2014/main" id="{2D3ED427-02F2-48DB-A6B9-851FE7D825A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67149" y="1998131"/>
            <a:ext cx="2218038" cy="3791517"/>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chemeClr val="accent1"/>
                </a:solidFill>
              </a14:hiddenFill>
            </a:ext>
          </a:extLst>
        </p:spPr>
      </p:pic>
      <p:sp>
        <p:nvSpPr>
          <p:cNvPr id="4" name="TextBox 3">
            <a:extLst>
              <a:ext uri="{FF2B5EF4-FFF2-40B4-BE49-F238E27FC236}">
                <a16:creationId xmlns:a16="http://schemas.microsoft.com/office/drawing/2014/main" id="{1EE3291B-2D34-428B-9326-EF74F2839C8F}"/>
              </a:ext>
            </a:extLst>
          </p:cNvPr>
          <p:cNvSpPr txBox="1"/>
          <p:nvPr/>
        </p:nvSpPr>
        <p:spPr>
          <a:xfrm>
            <a:off x="4233333" y="1998133"/>
            <a:ext cx="7272868" cy="3793067"/>
          </a:xfrm>
          <a:prstGeom prst="rect">
            <a:avLst/>
          </a:prstGeom>
        </p:spPr>
        <p:txBody>
          <a:bodyPr vert="horz" lIns="91440" tIns="45720" rIns="91440" bIns="45720" rtlCol="0" anchor="ctr">
            <a:normAutofit/>
          </a:bodyPr>
          <a:lstStyle/>
          <a:p>
            <a:pPr marL="0" indent="0">
              <a:spcBef>
                <a:spcPct val="20000"/>
              </a:spcBef>
              <a:spcAft>
                <a:spcPts val="600"/>
              </a:spcAft>
              <a:buClr>
                <a:schemeClr val="accent1">
                  <a:lumMod val="75000"/>
                </a:schemeClr>
              </a:buClr>
              <a:buSzPct val="145000"/>
            </a:pPr>
            <a:r>
              <a:rPr lang="en-US" sz="2800" b="1" dirty="0"/>
              <a:t>Curbside Voting </a:t>
            </a:r>
            <a:r>
              <a:rPr lang="en-US" sz="2800" dirty="0"/>
              <a:t>(</a:t>
            </a:r>
            <a:r>
              <a:rPr lang="en-US" sz="2800" dirty="0" err="1"/>
              <a:t>cont</a:t>
            </a:r>
            <a:r>
              <a:rPr lang="en-US" sz="2800" dirty="0"/>
              <a:t>) </a:t>
            </a:r>
          </a:p>
          <a:p>
            <a:pPr>
              <a:spcBef>
                <a:spcPct val="20000"/>
              </a:spcBef>
              <a:spcAft>
                <a:spcPts val="600"/>
              </a:spcAft>
              <a:buClr>
                <a:schemeClr val="accent1">
                  <a:lumMod val="75000"/>
                </a:schemeClr>
              </a:buClr>
              <a:buSzPct val="145000"/>
              <a:buFont typeface="Arial"/>
              <a:buChar char="•"/>
            </a:pPr>
            <a:r>
              <a:rPr lang="en-US" sz="2400" dirty="0"/>
              <a:t>Deliver ballot (in secrecy sleeve) to ballot judge where they will ensure to work with the poll book judge to record this ballot correctly. </a:t>
            </a:r>
          </a:p>
          <a:p>
            <a:pPr>
              <a:spcBef>
                <a:spcPct val="20000"/>
              </a:spcBef>
              <a:spcAft>
                <a:spcPts val="600"/>
              </a:spcAft>
              <a:buClr>
                <a:schemeClr val="accent1">
                  <a:lumMod val="75000"/>
                </a:schemeClr>
              </a:buClr>
              <a:buSzPct val="145000"/>
              <a:buFont typeface="Arial"/>
              <a:buChar char="•"/>
            </a:pPr>
            <a:r>
              <a:rPr lang="en-US" sz="2400" dirty="0"/>
              <a:t>Ballot Box Judge will place ballot in the ballot box without viewing ballot. </a:t>
            </a:r>
          </a:p>
          <a:p>
            <a:pPr>
              <a:spcBef>
                <a:spcPct val="20000"/>
              </a:spcBef>
              <a:spcAft>
                <a:spcPts val="600"/>
              </a:spcAft>
              <a:buClr>
                <a:schemeClr val="accent1">
                  <a:lumMod val="75000"/>
                </a:schemeClr>
              </a:buClr>
              <a:buSzPct val="145000"/>
              <a:buFont typeface="Arial"/>
              <a:buChar char="•"/>
            </a:pPr>
            <a:r>
              <a:rPr lang="en-US" sz="2400" dirty="0"/>
              <a:t>Both judges assisting elector must sign Register. </a:t>
            </a:r>
          </a:p>
          <a:p>
            <a:pPr>
              <a:spcBef>
                <a:spcPct val="20000"/>
              </a:spcBef>
              <a:spcAft>
                <a:spcPts val="600"/>
              </a:spcAft>
              <a:buClr>
                <a:schemeClr val="accent1">
                  <a:lumMod val="75000"/>
                </a:schemeClr>
              </a:buClr>
              <a:buSzPct val="145000"/>
              <a:buFont typeface="Arial"/>
              <a:buChar char="•"/>
            </a:pPr>
            <a:r>
              <a:rPr lang="en-US" sz="2400" dirty="0"/>
              <a:t>Attach oath of elector to Register. </a:t>
            </a:r>
          </a:p>
        </p:txBody>
      </p:sp>
    </p:spTree>
    <p:extLst>
      <p:ext uri="{BB962C8B-B14F-4D97-AF65-F5344CB8AC3E}">
        <p14:creationId xmlns:p14="http://schemas.microsoft.com/office/powerpoint/2010/main" val="149196684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74A71-CD39-47AC-B91E-F282D50E8AF7}"/>
              </a:ext>
            </a:extLst>
          </p:cNvPr>
          <p:cNvSpPr>
            <a:spLocks noGrp="1"/>
          </p:cNvSpPr>
          <p:nvPr>
            <p:ph type="title"/>
          </p:nvPr>
        </p:nvSpPr>
        <p:spPr>
          <a:xfrm>
            <a:off x="1885951" y="133386"/>
            <a:ext cx="10018713" cy="1732983"/>
          </a:xfrm>
        </p:spPr>
        <p:txBody>
          <a:bodyPr vert="horz" lIns="91440" tIns="45720" rIns="91440" bIns="45720" rtlCol="0" anchor="ctr">
            <a:normAutofit/>
          </a:bodyPr>
          <a:lstStyle/>
          <a:p>
            <a:r>
              <a:rPr lang="en-US" sz="4800" b="1" dirty="0">
                <a:latin typeface="Perpetua" panose="02020502060401020303" pitchFamily="18" charset="0"/>
              </a:rPr>
              <a:t>Assisting Elector with Disabilities Continued…</a:t>
            </a:r>
          </a:p>
        </p:txBody>
      </p:sp>
      <p:pic>
        <p:nvPicPr>
          <p:cNvPr id="6" name="Picture 5" descr="A picture containing clipart&#10;&#10;Description automatically generated">
            <a:extLst>
              <a:ext uri="{FF2B5EF4-FFF2-40B4-BE49-F238E27FC236}">
                <a16:creationId xmlns:a16="http://schemas.microsoft.com/office/drawing/2014/main" id="{ACF8D49C-1266-43E7-9E3A-E8B03C7F678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201301" y="2962764"/>
            <a:ext cx="2720881" cy="1863803"/>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4" name="TextBox 3">
            <a:extLst>
              <a:ext uri="{FF2B5EF4-FFF2-40B4-BE49-F238E27FC236}">
                <a16:creationId xmlns:a16="http://schemas.microsoft.com/office/drawing/2014/main" id="{4EB065A6-4BB5-4714-B0E2-B71E00DC7224}"/>
              </a:ext>
            </a:extLst>
          </p:cNvPr>
          <p:cNvSpPr txBox="1"/>
          <p:nvPr/>
        </p:nvSpPr>
        <p:spPr>
          <a:xfrm>
            <a:off x="4233332" y="1998133"/>
            <a:ext cx="7671331" cy="3793067"/>
          </a:xfrm>
          <a:prstGeom prst="rect">
            <a:avLst/>
          </a:prstGeom>
        </p:spPr>
        <p:txBody>
          <a:bodyPr vert="horz" lIns="91440" tIns="45720" rIns="91440" bIns="45720" rtlCol="0" anchor="ctr">
            <a:normAutofit/>
          </a:bodyPr>
          <a:lstStyle/>
          <a:p>
            <a:pPr marL="0" indent="0">
              <a:spcBef>
                <a:spcPct val="20000"/>
              </a:spcBef>
              <a:spcAft>
                <a:spcPts val="600"/>
              </a:spcAft>
              <a:buClr>
                <a:schemeClr val="accent1">
                  <a:lumMod val="75000"/>
                </a:schemeClr>
              </a:buClr>
              <a:buSzPct val="145000"/>
            </a:pPr>
            <a:r>
              <a:rPr lang="en-US" sz="2800" b="1" dirty="0"/>
              <a:t>Voter Requesting Assistance with Marking Ballot</a:t>
            </a:r>
          </a:p>
          <a:p>
            <a:pPr>
              <a:spcBef>
                <a:spcPct val="20000"/>
              </a:spcBef>
              <a:spcAft>
                <a:spcPts val="600"/>
              </a:spcAft>
              <a:buClr>
                <a:schemeClr val="accent1">
                  <a:lumMod val="75000"/>
                </a:schemeClr>
              </a:buClr>
              <a:buSzPct val="145000"/>
              <a:buFont typeface="Arial"/>
              <a:buChar char="•"/>
            </a:pPr>
            <a:r>
              <a:rPr lang="en-US" sz="2400" dirty="0"/>
              <a:t>Upon request from an elector, two judges (from different Political Parties if possible) should assist; one to mark the ballot as requested and one to verify aloud that the person marking the ballot is marking as requested. </a:t>
            </a:r>
          </a:p>
          <a:p>
            <a:pPr>
              <a:spcBef>
                <a:spcPct val="20000"/>
              </a:spcBef>
              <a:spcAft>
                <a:spcPts val="600"/>
              </a:spcAft>
              <a:buClr>
                <a:schemeClr val="accent1">
                  <a:lumMod val="75000"/>
                </a:schemeClr>
              </a:buClr>
              <a:buSzPct val="145000"/>
              <a:buFont typeface="Arial"/>
              <a:buChar char="•"/>
            </a:pPr>
            <a:r>
              <a:rPr lang="en-US" sz="2400" dirty="0"/>
              <a:t>If voting booths are not large enough to accommodate 3 people, find a spot specifically set up for use by voters with disabilities that will allow the voter privacy. </a:t>
            </a:r>
          </a:p>
        </p:txBody>
      </p:sp>
    </p:spTree>
    <p:extLst>
      <p:ext uri="{BB962C8B-B14F-4D97-AF65-F5344CB8AC3E}">
        <p14:creationId xmlns:p14="http://schemas.microsoft.com/office/powerpoint/2010/main" val="248534871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E3333-D935-407A-BA78-405068144211}"/>
              </a:ext>
            </a:extLst>
          </p:cNvPr>
          <p:cNvSpPr>
            <a:spLocks noGrp="1"/>
          </p:cNvSpPr>
          <p:nvPr>
            <p:ph type="title"/>
          </p:nvPr>
        </p:nvSpPr>
        <p:spPr>
          <a:xfrm>
            <a:off x="1808161" y="209550"/>
            <a:ext cx="10018713" cy="1752599"/>
          </a:xfrm>
        </p:spPr>
        <p:txBody>
          <a:bodyPr>
            <a:normAutofit/>
          </a:bodyPr>
          <a:lstStyle/>
          <a:p>
            <a:r>
              <a:rPr lang="en-US" sz="5400" b="1">
                <a:latin typeface="Perpetua" panose="02020502060401020303" pitchFamily="18" charset="0"/>
              </a:rPr>
              <a:t>Assisting Elector with Disabilities</a:t>
            </a:r>
            <a:endParaRPr lang="en-US" sz="5400" b="1" dirty="0">
              <a:latin typeface="Perpetua" panose="02020502060401020303" pitchFamily="18" charset="0"/>
            </a:endParaRPr>
          </a:p>
        </p:txBody>
      </p:sp>
      <p:sp>
        <p:nvSpPr>
          <p:cNvPr id="4" name="TextBox 3">
            <a:extLst>
              <a:ext uri="{FF2B5EF4-FFF2-40B4-BE49-F238E27FC236}">
                <a16:creationId xmlns:a16="http://schemas.microsoft.com/office/drawing/2014/main" id="{D49F9BD4-9810-4E90-8098-366B5EFE55FE}"/>
              </a:ext>
            </a:extLst>
          </p:cNvPr>
          <p:cNvSpPr txBox="1"/>
          <p:nvPr/>
        </p:nvSpPr>
        <p:spPr>
          <a:xfrm>
            <a:off x="2136710" y="1720839"/>
            <a:ext cx="8901403" cy="4154984"/>
          </a:xfrm>
          <a:prstGeom prst="rect">
            <a:avLst/>
          </a:prstGeom>
          <a:noFill/>
        </p:spPr>
        <p:txBody>
          <a:bodyPr wrap="square">
            <a:spAutoFit/>
          </a:bodyPr>
          <a:lstStyle/>
          <a:p>
            <a:pPr marL="0" indent="0">
              <a:buNone/>
            </a:pPr>
            <a:r>
              <a:rPr lang="en-US" sz="2400" b="1" dirty="0"/>
              <a:t>ExpressVote</a:t>
            </a:r>
          </a:p>
          <a:p>
            <a:pPr marL="342900" indent="-342900">
              <a:buFont typeface="Arial" panose="020B0604020202020204" pitchFamily="34" charset="0"/>
              <a:buChar char="•"/>
            </a:pPr>
            <a:r>
              <a:rPr lang="en-US" sz="2400" dirty="0"/>
              <a:t>The ExpressVote must be available at each polling place for voters</a:t>
            </a:r>
          </a:p>
          <a:p>
            <a:pPr marL="342900" indent="-342900">
              <a:buFont typeface="Arial" panose="020B0604020202020204" pitchFamily="34" charset="0"/>
              <a:buChar char="•"/>
            </a:pPr>
            <a:r>
              <a:rPr lang="en-US" sz="2400" dirty="0"/>
              <a:t>The ExpressVote includes </a:t>
            </a:r>
          </a:p>
          <a:p>
            <a:pPr marL="800100" lvl="1" indent="-342900">
              <a:buSzPct val="85000"/>
              <a:buFont typeface="Wingdings" panose="05000000000000000000" pitchFamily="2" charset="2"/>
              <a:buChar char="v"/>
            </a:pPr>
            <a:r>
              <a:rPr lang="en-US" sz="2400" dirty="0"/>
              <a:t> Headphones for sight impaired voters. </a:t>
            </a:r>
          </a:p>
          <a:p>
            <a:pPr marL="800100" lvl="1" indent="-342900">
              <a:buSzPct val="85000"/>
              <a:buFont typeface="Wingdings" panose="05000000000000000000" pitchFamily="2" charset="2"/>
              <a:buChar char="v"/>
            </a:pPr>
            <a:r>
              <a:rPr lang="en-US" sz="2400" dirty="0"/>
              <a:t>Braille keys for sight impaired voters. </a:t>
            </a:r>
          </a:p>
          <a:p>
            <a:pPr marL="800100" lvl="1" indent="-342900">
              <a:buSzPct val="85000"/>
              <a:buFont typeface="Wingdings" panose="05000000000000000000" pitchFamily="2" charset="2"/>
              <a:buChar char="v"/>
            </a:pPr>
            <a:r>
              <a:rPr lang="en-US" sz="2400" dirty="0"/>
              <a:t>Ability to magnify print on ballot for </a:t>
            </a:r>
            <a:br>
              <a:rPr lang="en-US" sz="2400" dirty="0"/>
            </a:br>
            <a:r>
              <a:rPr lang="en-US" sz="2400" dirty="0"/>
              <a:t>sight impaired voters. </a:t>
            </a:r>
          </a:p>
          <a:p>
            <a:pPr marL="800100" lvl="1" indent="-342900">
              <a:buSzPct val="85000"/>
              <a:buFont typeface="Wingdings" panose="05000000000000000000" pitchFamily="2" charset="2"/>
              <a:buChar char="v"/>
            </a:pPr>
            <a:r>
              <a:rPr lang="en-US" sz="2400" dirty="0"/>
              <a:t>Ability to adjust contrast for sight </a:t>
            </a:r>
          </a:p>
          <a:p>
            <a:pPr lvl="1">
              <a:buSzPct val="85000"/>
            </a:pPr>
            <a:r>
              <a:rPr lang="en-US" sz="2400" dirty="0"/>
              <a:t>      impaired voters.</a:t>
            </a:r>
          </a:p>
          <a:p>
            <a:pPr marL="342900" indent="-342900">
              <a:buFont typeface="Arial" panose="020B0604020202020204" pitchFamily="34" charset="0"/>
              <a:buChar char="•"/>
            </a:pPr>
            <a:r>
              <a:rPr lang="en-US" sz="2400" dirty="0"/>
              <a:t>Polling Place Manager/Chief Judge receives ExpressVote  training</a:t>
            </a:r>
            <a:endParaRPr lang="en-US" sz="2400" dirty="0">
              <a:solidFill>
                <a:srgbClr val="FF0000"/>
              </a:solidFill>
            </a:endParaRPr>
          </a:p>
          <a:p>
            <a:pPr marL="342900" indent="-342900">
              <a:buFont typeface="Arial" panose="020B0604020202020204" pitchFamily="34" charset="0"/>
              <a:buChar char="•"/>
            </a:pPr>
            <a:r>
              <a:rPr lang="en-US" sz="2400" dirty="0"/>
              <a:t>Troubleshooting &amp; reference guide in Election Handbook</a:t>
            </a:r>
          </a:p>
        </p:txBody>
      </p:sp>
      <p:pic>
        <p:nvPicPr>
          <p:cNvPr id="1028" name="Picture 4">
            <a:extLst>
              <a:ext uri="{FF2B5EF4-FFF2-40B4-BE49-F238E27FC236}">
                <a16:creationId xmlns:a16="http://schemas.microsoft.com/office/drawing/2014/main" id="{A3C4496D-1C22-4396-A321-4494541F3C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0689" y="2516685"/>
            <a:ext cx="3856185" cy="257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82224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BE2C5-3D7A-477F-8C69-F2C7A43E193C}"/>
              </a:ext>
            </a:extLst>
          </p:cNvPr>
          <p:cNvSpPr>
            <a:spLocks noGrp="1"/>
          </p:cNvSpPr>
          <p:nvPr>
            <p:ph type="title"/>
          </p:nvPr>
        </p:nvSpPr>
        <p:spPr>
          <a:xfrm>
            <a:off x="1484312" y="685800"/>
            <a:ext cx="8322218" cy="1033491"/>
          </a:xfrm>
        </p:spPr>
        <p:txBody>
          <a:bodyPr/>
          <a:lstStyle/>
          <a:p>
            <a:r>
              <a:rPr lang="en-US" dirty="0"/>
              <a:t>Voting on the ExpressVote</a:t>
            </a:r>
          </a:p>
        </p:txBody>
      </p:sp>
      <p:sp>
        <p:nvSpPr>
          <p:cNvPr id="3" name="Content Placeholder 2">
            <a:extLst>
              <a:ext uri="{FF2B5EF4-FFF2-40B4-BE49-F238E27FC236}">
                <a16:creationId xmlns:a16="http://schemas.microsoft.com/office/drawing/2014/main" id="{6C474FE6-844B-4B0F-A09B-F6FB6B027CF2}"/>
              </a:ext>
            </a:extLst>
          </p:cNvPr>
          <p:cNvSpPr>
            <a:spLocks noGrp="1"/>
          </p:cNvSpPr>
          <p:nvPr>
            <p:ph idx="1"/>
          </p:nvPr>
        </p:nvSpPr>
        <p:spPr>
          <a:xfrm>
            <a:off x="1484310" y="1719291"/>
            <a:ext cx="10018713" cy="4071909"/>
          </a:xfrm>
        </p:spPr>
        <p:txBody>
          <a:bodyPr>
            <a:normAutofit/>
          </a:bodyPr>
          <a:lstStyle/>
          <a:p>
            <a:pPr>
              <a:lnSpc>
                <a:spcPct val="115000"/>
              </a:lnSpc>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The ExpressVote has replaced the AutoMark as the new assistance device.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The ExpressVote uses Activation Cards instead of the standard ballots.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After the activation card is inserted in the ExpressVote, the Election Worker assisting the voter will select the correct ballot style and to confirm if the voter needs any assistance after that.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In a primary election, the party will need to be selected and a voter may request assistance with this selection.</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285750" marR="0" lvl="1">
              <a:lnSpc>
                <a:spcPct val="115000"/>
              </a:lnSpc>
              <a:spcBef>
                <a:spcPts val="0"/>
              </a:spcBef>
              <a:spcAft>
                <a:spcPts val="0"/>
              </a:spcAft>
            </a:pPr>
            <a:r>
              <a:rPr lang="en-US" sz="2400" dirty="0">
                <a:latin typeface="Calibri" panose="020F0502020204030204" pitchFamily="34" charset="0"/>
                <a:cs typeface="Times New Roman" panose="02020603050405020304" pitchFamily="18" charset="0"/>
              </a:rPr>
              <a:t>After voting the PPM or Chief judge, should offer assistance the voter in depositing their ballot with the ballot box judge. </a:t>
            </a:r>
            <a:endParaRPr lang="en-US" sz="2200" dirty="0">
              <a:latin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68644596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9E114-3CCD-4AC4-AB33-CDC076ED53BA}"/>
              </a:ext>
            </a:extLst>
          </p:cNvPr>
          <p:cNvSpPr>
            <a:spLocks noGrp="1"/>
          </p:cNvSpPr>
          <p:nvPr>
            <p:ph type="title"/>
          </p:nvPr>
        </p:nvSpPr>
        <p:spPr>
          <a:xfrm>
            <a:off x="1484310" y="0"/>
            <a:ext cx="10018713" cy="1752599"/>
          </a:xfrm>
        </p:spPr>
        <p:txBody>
          <a:bodyPr/>
          <a:lstStyle/>
          <a:p>
            <a:r>
              <a:rPr lang="en-US" dirty="0"/>
              <a:t>Accounting for ExpressVote Activation Cards</a:t>
            </a:r>
          </a:p>
        </p:txBody>
      </p:sp>
      <p:sp>
        <p:nvSpPr>
          <p:cNvPr id="3" name="Content Placeholder 2">
            <a:extLst>
              <a:ext uri="{FF2B5EF4-FFF2-40B4-BE49-F238E27FC236}">
                <a16:creationId xmlns:a16="http://schemas.microsoft.com/office/drawing/2014/main" id="{38990949-1D01-41C3-A4C7-1CCEC5DD627E}"/>
              </a:ext>
            </a:extLst>
          </p:cNvPr>
          <p:cNvSpPr>
            <a:spLocks noGrp="1"/>
          </p:cNvSpPr>
          <p:nvPr>
            <p:ph idx="1"/>
          </p:nvPr>
        </p:nvSpPr>
        <p:spPr>
          <a:xfrm>
            <a:off x="1484310" y="1817849"/>
            <a:ext cx="10018713" cy="4741739"/>
          </a:xfrm>
        </p:spPr>
        <p:txBody>
          <a:bodyPr>
            <a:normAutofit fontScale="92500" lnSpcReduction="20000"/>
          </a:bodyPr>
          <a:lstStyle/>
          <a:p>
            <a:pPr marL="742950" marR="0" lvl="1" indent="-285750">
              <a:lnSpc>
                <a:spcPct val="115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There is an envelope provided of ExpressVote Activation Cards. The PPM/Chief Judge will have confirmed activation cards, set up, and tested the ExpressVote before the polls open and will have access the polling place’s supply of activation cards.</a:t>
            </a:r>
          </a:p>
          <a:p>
            <a:pPr marL="742950" marR="0" lvl="1" indent="-285750">
              <a:lnSpc>
                <a:spcPct val="115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A ballot should be issued as normal by the register and poll book judge. No special notation should be made in the register or poll book. You will read off the stub number of the ballots to the poll book judge. </a:t>
            </a:r>
          </a:p>
          <a:p>
            <a:pPr marL="742950" marR="0" lvl="1" indent="-285750">
              <a:lnSpc>
                <a:spcPct val="115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regular ballot or set of ballots should be voided by writing “</a:t>
            </a:r>
            <a:r>
              <a:rPr lang="en-US" sz="2400" b="1" i="1" dirty="0">
                <a:effectLst/>
                <a:latin typeface="Calibri" panose="020F0502020204030204" pitchFamily="34" charset="0"/>
                <a:ea typeface="Calibri" panose="020F0502020204030204" pitchFamily="34" charset="0"/>
                <a:cs typeface="Times New Roman" panose="02020603050405020304" pitchFamily="18" charset="0"/>
              </a:rPr>
              <a:t>Voted by ExpressVote</a:t>
            </a:r>
            <a:r>
              <a:rPr lang="en-US" sz="2400" dirty="0">
                <a:effectLst/>
                <a:latin typeface="Calibri" panose="020F0502020204030204" pitchFamily="34" charset="0"/>
                <a:ea typeface="Calibri" panose="020F0502020204030204" pitchFamily="34" charset="0"/>
                <a:cs typeface="Times New Roman" panose="02020603050405020304" pitchFamily="18" charset="0"/>
              </a:rPr>
              <a:t>” across the face of the ballot and placed in a voided ballot sleeve and given to the PPM or Chief Judge. To protect voter secrecy, do not write on the ballot stub.</a:t>
            </a:r>
          </a:p>
          <a:p>
            <a:pPr marL="742950" marR="0" lvl="1" indent="-285750">
              <a:lnSpc>
                <a:spcPct val="115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activation card should be removed from the folder provided to the PPM/Chief Judge, tracked on the cover sheet as an issued card, and issued to the voter or judge assisting them. </a:t>
            </a:r>
          </a:p>
          <a:p>
            <a:endParaRPr lang="en-US" dirty="0"/>
          </a:p>
        </p:txBody>
      </p:sp>
    </p:spTree>
    <p:extLst>
      <p:ext uri="{BB962C8B-B14F-4D97-AF65-F5344CB8AC3E}">
        <p14:creationId xmlns:p14="http://schemas.microsoft.com/office/powerpoint/2010/main" val="116686639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pic>
        <p:nvPicPr>
          <p:cNvPr id="8194" name="Picture 2" descr="5,600+ Film Reel Strip Stock Illustrations, Royalty-Free Vector Graphics &amp; Clip  Art - iStock">
            <a:extLst>
              <a:ext uri="{FF2B5EF4-FFF2-40B4-BE49-F238E27FC236}">
                <a16:creationId xmlns:a16="http://schemas.microsoft.com/office/drawing/2014/main" id="{63BFCA90-E050-43E4-95B0-29C9AF154D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1" cy="6869651"/>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1">
            <a:extLst>
              <a:ext uri="{FF2B5EF4-FFF2-40B4-BE49-F238E27FC236}">
                <a16:creationId xmlns:a16="http://schemas.microsoft.com/office/drawing/2014/main" id="{6988A39F-9199-404E-A1A3-CAB4A82C13CC}"/>
              </a:ext>
            </a:extLst>
          </p:cNvPr>
          <p:cNvSpPr>
            <a:spLocks noGrp="1"/>
          </p:cNvSpPr>
          <p:nvPr>
            <p:ph type="title"/>
          </p:nvPr>
        </p:nvSpPr>
        <p:spPr>
          <a:xfrm>
            <a:off x="4269847" y="4902750"/>
            <a:ext cx="4080932" cy="1955250"/>
          </a:xfrm>
        </p:spPr>
        <p:txBody>
          <a:bodyPr vert="horz" lIns="91440" tIns="45720" rIns="91440" bIns="45720" rtlCol="0" anchor="b">
            <a:normAutofit fontScale="90000"/>
          </a:bodyPr>
          <a:lstStyle/>
          <a:p>
            <a:r>
              <a:rPr lang="en-US" sz="6600" dirty="0">
                <a:solidFill>
                  <a:schemeClr val="tx2"/>
                </a:solidFill>
                <a:latin typeface="Perpetua" panose="02020502060401020303" pitchFamily="18" charset="0"/>
              </a:rPr>
              <a:t>Assisting Voters Video</a:t>
            </a:r>
          </a:p>
        </p:txBody>
      </p:sp>
    </p:spTree>
    <p:extLst>
      <p:ext uri="{BB962C8B-B14F-4D97-AF65-F5344CB8AC3E}">
        <p14:creationId xmlns:p14="http://schemas.microsoft.com/office/powerpoint/2010/main" val="316931319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7ECE0-33C8-41C0-AD4E-62EC6CFB969B}"/>
              </a:ext>
            </a:extLst>
          </p:cNvPr>
          <p:cNvSpPr>
            <a:spLocks noGrp="1"/>
          </p:cNvSpPr>
          <p:nvPr>
            <p:ph type="title"/>
          </p:nvPr>
        </p:nvSpPr>
        <p:spPr>
          <a:xfrm>
            <a:off x="3444658" y="755904"/>
            <a:ext cx="7711025" cy="3084576"/>
          </a:xfrm>
        </p:spPr>
        <p:txBody>
          <a:bodyPr vert="horz" lIns="91440" tIns="45720" rIns="91440" bIns="45720" rtlCol="0" anchor="ctr">
            <a:normAutofit/>
          </a:bodyPr>
          <a:lstStyle/>
          <a:p>
            <a:pPr algn="l"/>
            <a:r>
              <a:rPr lang="en-US" sz="6000" b="1" dirty="0">
                <a:solidFill>
                  <a:schemeClr val="bg2"/>
                </a:solidFill>
                <a:latin typeface="Perpetua" panose="02020502060401020303" pitchFamily="18" charset="0"/>
              </a:rPr>
              <a:t>General Counting Procedures</a:t>
            </a:r>
          </a:p>
        </p:txBody>
      </p:sp>
    </p:spTree>
    <p:extLst>
      <p:ext uri="{BB962C8B-B14F-4D97-AF65-F5344CB8AC3E}">
        <p14:creationId xmlns:p14="http://schemas.microsoft.com/office/powerpoint/2010/main" val="537037316"/>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9F79E-51BE-4189-98A7-2C9B63CB55FA}"/>
              </a:ext>
            </a:extLst>
          </p:cNvPr>
          <p:cNvSpPr>
            <a:spLocks noGrp="1"/>
          </p:cNvSpPr>
          <p:nvPr>
            <p:ph type="title"/>
          </p:nvPr>
        </p:nvSpPr>
        <p:spPr>
          <a:xfrm>
            <a:off x="1552677" y="177041"/>
            <a:ext cx="10018713" cy="1752599"/>
          </a:xfrm>
        </p:spPr>
        <p:txBody>
          <a:bodyPr>
            <a:normAutofit fontScale="90000"/>
          </a:bodyPr>
          <a:lstStyle/>
          <a:p>
            <a:r>
              <a:rPr lang="en-US" sz="6000" b="1" dirty="0">
                <a:solidFill>
                  <a:schemeClr val="tx2"/>
                </a:solidFill>
                <a:latin typeface="Perpetua" panose="02020502060401020303" pitchFamily="18" charset="0"/>
              </a:rPr>
              <a:t>Montana Election Judge Training</a:t>
            </a:r>
          </a:p>
        </p:txBody>
      </p:sp>
      <p:sp>
        <p:nvSpPr>
          <p:cNvPr id="3" name="Content Placeholder 2">
            <a:extLst>
              <a:ext uri="{FF2B5EF4-FFF2-40B4-BE49-F238E27FC236}">
                <a16:creationId xmlns:a16="http://schemas.microsoft.com/office/drawing/2014/main" id="{E7BDF2EC-005F-40F9-BD17-66B02A518B06}"/>
              </a:ext>
            </a:extLst>
          </p:cNvPr>
          <p:cNvSpPr>
            <a:spLocks noGrp="1"/>
          </p:cNvSpPr>
          <p:nvPr>
            <p:ph idx="1"/>
          </p:nvPr>
        </p:nvSpPr>
        <p:spPr>
          <a:xfrm>
            <a:off x="1484311" y="1840190"/>
            <a:ext cx="10018713" cy="3668786"/>
          </a:xfrm>
        </p:spPr>
        <p:txBody>
          <a:bodyPr>
            <a:normAutofit/>
          </a:bodyPr>
          <a:lstStyle/>
          <a:p>
            <a:r>
              <a:rPr lang="en-US" sz="2800" dirty="0"/>
              <a:t>Every year, election administrators across the U.S. train more than 1.4 million citizens to serve as election judges.</a:t>
            </a:r>
          </a:p>
          <a:p>
            <a:r>
              <a:rPr lang="en-US" sz="2800" dirty="0"/>
              <a:t>On Election Day, </a:t>
            </a:r>
            <a:r>
              <a:rPr lang="en-US" sz="2800" dirty="0">
                <a:solidFill>
                  <a:srgbClr val="C00000"/>
                </a:solidFill>
              </a:rPr>
              <a:t>a citizen’s right to cast a vote and have the vote count can rest in the hands of  </a:t>
            </a:r>
            <a:r>
              <a:rPr lang="en-US" sz="2800" b="1" dirty="0">
                <a:solidFill>
                  <a:srgbClr val="C00000"/>
                </a:solidFill>
              </a:rPr>
              <a:t>THE ELECTION JUDGES.</a:t>
            </a:r>
          </a:p>
          <a:p>
            <a:r>
              <a:rPr lang="en-US" sz="2800" dirty="0"/>
              <a:t>There are few jobs as CRITICAL to our democracy as the job of election judge.</a:t>
            </a:r>
          </a:p>
        </p:txBody>
      </p:sp>
      <p:pic>
        <p:nvPicPr>
          <p:cNvPr id="5" name="Picture 4">
            <a:extLst>
              <a:ext uri="{FF2B5EF4-FFF2-40B4-BE49-F238E27FC236}">
                <a16:creationId xmlns:a16="http://schemas.microsoft.com/office/drawing/2014/main" id="{46E2877A-A47F-4F43-B613-C1494168D8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70317">
            <a:off x="5664521" y="5243006"/>
            <a:ext cx="1301300" cy="1301300"/>
          </a:xfrm>
          <a:prstGeom prst="rect">
            <a:avLst/>
          </a:prstGeom>
        </p:spPr>
      </p:pic>
    </p:spTree>
    <p:extLst>
      <p:ext uri="{BB962C8B-B14F-4D97-AF65-F5344CB8AC3E}">
        <p14:creationId xmlns:p14="http://schemas.microsoft.com/office/powerpoint/2010/main" val="226754059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F8884-E343-4D56-823B-6CFEE90BAA30}"/>
              </a:ext>
            </a:extLst>
          </p:cNvPr>
          <p:cNvSpPr>
            <a:spLocks noGrp="1"/>
          </p:cNvSpPr>
          <p:nvPr>
            <p:ph type="title"/>
          </p:nvPr>
        </p:nvSpPr>
        <p:spPr>
          <a:xfrm>
            <a:off x="2249980" y="598751"/>
            <a:ext cx="3537362" cy="1739335"/>
          </a:xfrm>
        </p:spPr>
        <p:txBody>
          <a:bodyPr vert="horz" lIns="91440" tIns="45720" rIns="91440" bIns="45720" rtlCol="0" anchor="ctr">
            <a:normAutofit/>
          </a:bodyPr>
          <a:lstStyle/>
          <a:p>
            <a:r>
              <a:rPr lang="en-US" sz="3200" b="1" dirty="0">
                <a:latin typeface="Perpetua" panose="02020502060401020303" pitchFamily="18" charset="0"/>
              </a:rPr>
              <a:t>General Counting </a:t>
            </a:r>
          </a:p>
        </p:txBody>
      </p:sp>
      <p:sp>
        <p:nvSpPr>
          <p:cNvPr id="4" name="TextBox 3">
            <a:extLst>
              <a:ext uri="{FF2B5EF4-FFF2-40B4-BE49-F238E27FC236}">
                <a16:creationId xmlns:a16="http://schemas.microsoft.com/office/drawing/2014/main" id="{C4ECE281-8280-416B-B10C-C55A39EC9EC1}"/>
              </a:ext>
            </a:extLst>
          </p:cNvPr>
          <p:cNvSpPr txBox="1"/>
          <p:nvPr/>
        </p:nvSpPr>
        <p:spPr>
          <a:xfrm>
            <a:off x="1268412" y="2480387"/>
            <a:ext cx="3726921" cy="3591939"/>
          </a:xfrm>
          <a:prstGeom prst="rect">
            <a:avLst/>
          </a:prstGeom>
        </p:spPr>
        <p:txBody>
          <a:bodyPr vert="horz" lIns="91440" tIns="45720" rIns="91440" bIns="45720" rtlCol="0" anchor="t">
            <a:normAutofit fontScale="92500" lnSpcReduction="20000"/>
          </a:bodyPr>
          <a:lstStyle/>
          <a:p>
            <a:pPr marL="285750" indent="-285750">
              <a:spcBef>
                <a:spcPct val="20000"/>
              </a:spcBef>
              <a:spcAft>
                <a:spcPts val="600"/>
              </a:spcAft>
              <a:buClr>
                <a:schemeClr val="accent1">
                  <a:lumMod val="75000"/>
                </a:schemeClr>
              </a:buClr>
              <a:buSzPct val="145000"/>
              <a:buFont typeface="Arial"/>
              <a:buChar char="•"/>
            </a:pPr>
            <a:r>
              <a:rPr lang="en-US" sz="2000" dirty="0"/>
              <a:t>Absentee Ballots are processed at the Tabulation Center (County Election Office) for</a:t>
            </a:r>
          </a:p>
          <a:p>
            <a:pPr marL="742950" lvl="1" indent="-285750">
              <a:spcBef>
                <a:spcPct val="20000"/>
              </a:spcBef>
              <a:spcAft>
                <a:spcPts val="600"/>
              </a:spcAft>
              <a:buClr>
                <a:schemeClr val="accent1">
                  <a:lumMod val="75000"/>
                </a:schemeClr>
              </a:buClr>
              <a:buSzPct val="90000"/>
              <a:buFont typeface="Wingdings" panose="05000000000000000000" pitchFamily="2" charset="2"/>
              <a:buChar char="v"/>
            </a:pPr>
            <a:r>
              <a:rPr lang="en-US" sz="2000" dirty="0"/>
              <a:t>Signature verification</a:t>
            </a:r>
          </a:p>
          <a:p>
            <a:pPr marL="742950" lvl="1" indent="-285750">
              <a:spcBef>
                <a:spcPct val="20000"/>
              </a:spcBef>
              <a:spcAft>
                <a:spcPts val="600"/>
              </a:spcAft>
              <a:buClr>
                <a:schemeClr val="accent1">
                  <a:lumMod val="75000"/>
                </a:schemeClr>
              </a:buClr>
              <a:buSzPct val="90000"/>
              <a:buFont typeface="Wingdings" panose="05000000000000000000" pitchFamily="2" charset="2"/>
              <a:buChar char="v"/>
            </a:pPr>
            <a:r>
              <a:rPr lang="en-US" sz="2000" dirty="0"/>
              <a:t>Tabulation</a:t>
            </a:r>
          </a:p>
          <a:p>
            <a:pPr marL="285750" indent="-285750">
              <a:spcBef>
                <a:spcPct val="20000"/>
              </a:spcBef>
              <a:spcAft>
                <a:spcPts val="600"/>
              </a:spcAft>
              <a:buClr>
                <a:schemeClr val="accent1">
                  <a:lumMod val="75000"/>
                </a:schemeClr>
              </a:buClr>
              <a:buSzPct val="145000"/>
              <a:buFont typeface="Arial"/>
              <a:buChar char="•"/>
            </a:pPr>
            <a:r>
              <a:rPr lang="en-US" sz="2000" dirty="0"/>
              <a:t>At the end of the night (approx. 8pm, the transportation crew, picks up the voted ballots, absentee ballots, provisional and all materials from the 7 poll locations throughout Carbon County.</a:t>
            </a:r>
          </a:p>
        </p:txBody>
      </p:sp>
      <p:sp>
        <p:nvSpPr>
          <p:cNvPr id="10" name="TextBox 9">
            <a:extLst>
              <a:ext uri="{FF2B5EF4-FFF2-40B4-BE49-F238E27FC236}">
                <a16:creationId xmlns:a16="http://schemas.microsoft.com/office/drawing/2014/main" id="{FCED74EA-2F70-4D90-A48B-344D2BE13091}"/>
              </a:ext>
            </a:extLst>
          </p:cNvPr>
          <p:cNvSpPr txBox="1"/>
          <p:nvPr/>
        </p:nvSpPr>
        <p:spPr>
          <a:xfrm>
            <a:off x="6607240" y="6622808"/>
            <a:ext cx="4762500" cy="230832"/>
          </a:xfrm>
          <a:prstGeom prst="rect">
            <a:avLst/>
          </a:prstGeom>
          <a:noFill/>
        </p:spPr>
        <p:txBody>
          <a:bodyPr wrap="square" rtlCol="0">
            <a:spAutoFit/>
          </a:bodyPr>
          <a:lstStyle/>
          <a:p>
            <a:r>
              <a:rPr lang="en-US" sz="900" dirty="0">
                <a:hlinkClick r:id="rId3" tooltip="https://greatcharacters.miraheze.org/wiki/Tow_Mater"/>
              </a:rPr>
              <a:t>This Photo</a:t>
            </a:r>
            <a:r>
              <a:rPr lang="en-US" sz="900" dirty="0"/>
              <a:t> by Unknown Author is licensed under </a:t>
            </a:r>
            <a:r>
              <a:rPr lang="en-US" sz="900" dirty="0">
                <a:hlinkClick r:id="rId4" tooltip="https://creativecommons.org/licenses/by-sa/3.0/"/>
              </a:rPr>
              <a:t>CC BY-SA</a:t>
            </a:r>
            <a:endParaRPr lang="en-US" sz="900" dirty="0"/>
          </a:p>
        </p:txBody>
      </p:sp>
      <p:pic>
        <p:nvPicPr>
          <p:cNvPr id="13" name="Picture 2" descr="DS200®">
            <a:extLst>
              <a:ext uri="{FF2B5EF4-FFF2-40B4-BE49-F238E27FC236}">
                <a16:creationId xmlns:a16="http://schemas.microsoft.com/office/drawing/2014/main" id="{0DDD4460-9C2E-4E1B-BD9D-795BB7A53ED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196669" y="598751"/>
            <a:ext cx="2745351" cy="5473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8642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2D505-7AF0-4627-AB70-AB06D1DB5064}"/>
              </a:ext>
            </a:extLst>
          </p:cNvPr>
          <p:cNvSpPr>
            <a:spLocks noGrp="1"/>
          </p:cNvSpPr>
          <p:nvPr>
            <p:ph type="title"/>
          </p:nvPr>
        </p:nvSpPr>
        <p:spPr>
          <a:xfrm>
            <a:off x="1792221" y="107302"/>
            <a:ext cx="10018713" cy="1752599"/>
          </a:xfrm>
        </p:spPr>
        <p:txBody>
          <a:bodyPr>
            <a:normAutofit/>
          </a:bodyPr>
          <a:lstStyle/>
          <a:p>
            <a:r>
              <a:rPr lang="en-US" sz="4800" b="1" dirty="0">
                <a:latin typeface="Perpetua" panose="02020502060401020303" pitchFamily="18" charset="0"/>
              </a:rPr>
              <a:t>General Counting Continued…</a:t>
            </a:r>
          </a:p>
        </p:txBody>
      </p:sp>
      <p:sp>
        <p:nvSpPr>
          <p:cNvPr id="4" name="TextBox 3">
            <a:extLst>
              <a:ext uri="{FF2B5EF4-FFF2-40B4-BE49-F238E27FC236}">
                <a16:creationId xmlns:a16="http://schemas.microsoft.com/office/drawing/2014/main" id="{5E14BA9C-61F5-462E-B240-3895370A1A6B}"/>
              </a:ext>
            </a:extLst>
          </p:cNvPr>
          <p:cNvSpPr txBox="1"/>
          <p:nvPr/>
        </p:nvSpPr>
        <p:spPr>
          <a:xfrm>
            <a:off x="2375731" y="2305615"/>
            <a:ext cx="8562886" cy="2246769"/>
          </a:xfrm>
          <a:prstGeom prst="rect">
            <a:avLst/>
          </a:prstGeom>
          <a:noFill/>
        </p:spPr>
        <p:txBody>
          <a:bodyPr wrap="square">
            <a:spAutoFit/>
          </a:bodyPr>
          <a:lstStyle/>
          <a:p>
            <a:pPr marL="0" indent="0">
              <a:buNone/>
            </a:pPr>
            <a:r>
              <a:rPr lang="en-US" sz="2800" dirty="0"/>
              <a:t>Ballot Reconciliation/Chain of Custody Report – find at the back of each poll book. </a:t>
            </a:r>
          </a:p>
          <a:p>
            <a:pPr marL="0" indent="0">
              <a:buNone/>
            </a:pPr>
            <a:endParaRPr lang="en-US" sz="2800" dirty="0"/>
          </a:p>
          <a:p>
            <a:pPr marL="0" indent="0">
              <a:buNone/>
            </a:pPr>
            <a:r>
              <a:rPr lang="en-US" sz="2800" dirty="0"/>
              <a:t>Ballot Boxes will not be opened at the poll locations! We have a reconciliation team at the tabulation center.</a:t>
            </a:r>
          </a:p>
        </p:txBody>
      </p:sp>
    </p:spTree>
    <p:extLst>
      <p:ext uri="{BB962C8B-B14F-4D97-AF65-F5344CB8AC3E}">
        <p14:creationId xmlns:p14="http://schemas.microsoft.com/office/powerpoint/2010/main" val="30864995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946B5-5349-465A-81AB-648A65C561DC}"/>
              </a:ext>
            </a:extLst>
          </p:cNvPr>
          <p:cNvSpPr>
            <a:spLocks noGrp="1"/>
          </p:cNvSpPr>
          <p:nvPr>
            <p:ph type="title"/>
          </p:nvPr>
        </p:nvSpPr>
        <p:spPr>
          <a:xfrm>
            <a:off x="3444658" y="755904"/>
            <a:ext cx="7711025" cy="3084576"/>
          </a:xfrm>
        </p:spPr>
        <p:txBody>
          <a:bodyPr vert="horz" lIns="91440" tIns="45720" rIns="91440" bIns="45720" rtlCol="0" anchor="ctr">
            <a:normAutofit/>
          </a:bodyPr>
          <a:lstStyle/>
          <a:p>
            <a:pPr algn="l"/>
            <a:r>
              <a:rPr lang="en-US" sz="7200" b="1" dirty="0">
                <a:solidFill>
                  <a:schemeClr val="bg2"/>
                </a:solidFill>
                <a:latin typeface="Perpetua" panose="02020502060401020303" pitchFamily="18" charset="0"/>
              </a:rPr>
              <a:t>Special Situations</a:t>
            </a:r>
          </a:p>
        </p:txBody>
      </p:sp>
    </p:spTree>
    <p:extLst>
      <p:ext uri="{BB962C8B-B14F-4D97-AF65-F5344CB8AC3E}">
        <p14:creationId xmlns:p14="http://schemas.microsoft.com/office/powerpoint/2010/main" val="1411380534"/>
      </p:ext>
    </p:extLst>
  </p:cSld>
  <p:clrMapOvr>
    <a:overrideClrMapping bg1="dk1" tx1="lt1" bg2="dk2" tx2="lt2" accent1="accent1" accent2="accent2" accent3="accent3" accent4="accent4" accent5="accent5" accent6="accent6" hlink="hlink" folHlink="folHlink"/>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1D17-139B-4C29-9E8C-3C7F6FA92519}"/>
              </a:ext>
            </a:extLst>
          </p:cNvPr>
          <p:cNvSpPr>
            <a:spLocks noGrp="1"/>
          </p:cNvSpPr>
          <p:nvPr>
            <p:ph type="title"/>
          </p:nvPr>
        </p:nvSpPr>
        <p:spPr>
          <a:xfrm>
            <a:off x="1773560" y="125963"/>
            <a:ext cx="10018713" cy="1752599"/>
          </a:xfrm>
        </p:spPr>
        <p:txBody>
          <a:bodyPr>
            <a:normAutofit/>
          </a:bodyPr>
          <a:lstStyle/>
          <a:p>
            <a:r>
              <a:rPr lang="en-US" sz="6000" b="1" dirty="0">
                <a:latin typeface="Perpetua" panose="02020502060401020303" pitchFamily="18" charset="0"/>
              </a:rPr>
              <a:t>Special Situations:</a:t>
            </a:r>
          </a:p>
        </p:txBody>
      </p:sp>
      <p:sp>
        <p:nvSpPr>
          <p:cNvPr id="4" name="TextBox 3">
            <a:extLst>
              <a:ext uri="{FF2B5EF4-FFF2-40B4-BE49-F238E27FC236}">
                <a16:creationId xmlns:a16="http://schemas.microsoft.com/office/drawing/2014/main" id="{0F1C702A-5E54-42D3-9740-DA0DFED190A5}"/>
              </a:ext>
            </a:extLst>
          </p:cNvPr>
          <p:cNvSpPr txBox="1"/>
          <p:nvPr/>
        </p:nvSpPr>
        <p:spPr>
          <a:xfrm>
            <a:off x="1845892" y="2274838"/>
            <a:ext cx="9451647" cy="3108543"/>
          </a:xfrm>
          <a:prstGeom prst="rect">
            <a:avLst/>
          </a:prstGeom>
          <a:noFill/>
        </p:spPr>
        <p:txBody>
          <a:bodyPr wrap="square">
            <a:spAutoFit/>
          </a:bodyPr>
          <a:lstStyle/>
          <a:p>
            <a:pPr marL="0" indent="0">
              <a:buNone/>
            </a:pPr>
            <a:r>
              <a:rPr lang="en-US" sz="2800" dirty="0">
                <a:solidFill>
                  <a:srgbClr val="2F2F2F"/>
                </a:solidFill>
              </a:rPr>
              <a:t>Some of the special situations election judges may encounter are included in this section, and detailed information on special situations can be found in the </a:t>
            </a:r>
            <a:r>
              <a:rPr lang="en-US" sz="2800" dirty="0">
                <a:solidFill>
                  <a:srgbClr val="810000"/>
                </a:solidFill>
              </a:rPr>
              <a:t>Election Handbook </a:t>
            </a:r>
            <a:r>
              <a:rPr lang="en-US" sz="2800" dirty="0">
                <a:solidFill>
                  <a:srgbClr val="2F2F2F"/>
                </a:solidFill>
              </a:rPr>
              <a:t>: </a:t>
            </a:r>
          </a:p>
          <a:p>
            <a:pPr marL="285750" indent="-285750">
              <a:buFont typeface="Arial" panose="020B0604020202020204" pitchFamily="34" charset="0"/>
              <a:buChar char="•"/>
            </a:pPr>
            <a:r>
              <a:rPr lang="en-US" sz="2800" dirty="0">
                <a:solidFill>
                  <a:srgbClr val="000099"/>
                </a:solidFill>
              </a:rPr>
              <a:t>Replacement ballots </a:t>
            </a:r>
          </a:p>
          <a:p>
            <a:pPr marL="285750" indent="-285750">
              <a:buFont typeface="Arial" panose="020B0604020202020204" pitchFamily="34" charset="0"/>
              <a:buChar char="•"/>
            </a:pPr>
            <a:r>
              <a:rPr lang="en-US" sz="2800" dirty="0">
                <a:solidFill>
                  <a:srgbClr val="000099"/>
                </a:solidFill>
              </a:rPr>
              <a:t>Inactive voters </a:t>
            </a:r>
          </a:p>
          <a:p>
            <a:pPr marL="285750" indent="-285750">
              <a:buFont typeface="Arial" panose="020B0604020202020204" pitchFamily="34" charset="0"/>
              <a:buChar char="•"/>
            </a:pPr>
            <a:r>
              <a:rPr lang="en-US" sz="2800" dirty="0">
                <a:solidFill>
                  <a:srgbClr val="000099"/>
                </a:solidFill>
              </a:rPr>
              <a:t>Challenges </a:t>
            </a:r>
          </a:p>
          <a:p>
            <a:pPr marL="285750" indent="-285750">
              <a:buFont typeface="Arial" panose="020B0604020202020204" pitchFamily="34" charset="0"/>
              <a:buChar char="•"/>
            </a:pPr>
            <a:r>
              <a:rPr lang="en-US" sz="2800" dirty="0">
                <a:solidFill>
                  <a:srgbClr val="000099"/>
                </a:solidFill>
              </a:rPr>
              <a:t>Disaster Response – Natural, Health Related, Other </a:t>
            </a:r>
          </a:p>
        </p:txBody>
      </p:sp>
    </p:spTree>
    <p:extLst>
      <p:ext uri="{BB962C8B-B14F-4D97-AF65-F5344CB8AC3E}">
        <p14:creationId xmlns:p14="http://schemas.microsoft.com/office/powerpoint/2010/main" val="11228058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7E191-BEFF-4876-9C44-68B902BE7972}"/>
              </a:ext>
            </a:extLst>
          </p:cNvPr>
          <p:cNvSpPr>
            <a:spLocks noGrp="1"/>
          </p:cNvSpPr>
          <p:nvPr>
            <p:ph type="title"/>
          </p:nvPr>
        </p:nvSpPr>
        <p:spPr>
          <a:xfrm>
            <a:off x="1843234" y="164507"/>
            <a:ext cx="10018713" cy="1752599"/>
          </a:xfrm>
        </p:spPr>
        <p:txBody>
          <a:bodyPr>
            <a:normAutofit/>
          </a:bodyPr>
          <a:lstStyle/>
          <a:p>
            <a:r>
              <a:rPr lang="en-US" sz="4400" b="1" dirty="0">
                <a:latin typeface="Perpetua" panose="02020502060401020303" pitchFamily="18" charset="0"/>
              </a:rPr>
              <a:t>Special Situations – Replacement Ballots</a:t>
            </a:r>
          </a:p>
        </p:txBody>
      </p:sp>
      <p:sp>
        <p:nvSpPr>
          <p:cNvPr id="4" name="TextBox 3">
            <a:extLst>
              <a:ext uri="{FF2B5EF4-FFF2-40B4-BE49-F238E27FC236}">
                <a16:creationId xmlns:a16="http://schemas.microsoft.com/office/drawing/2014/main" id="{DA81FD06-5AB6-43FC-A406-44E9D52832CD}"/>
              </a:ext>
            </a:extLst>
          </p:cNvPr>
          <p:cNvSpPr txBox="1"/>
          <p:nvPr/>
        </p:nvSpPr>
        <p:spPr>
          <a:xfrm>
            <a:off x="2122492" y="1766709"/>
            <a:ext cx="9460195" cy="3477875"/>
          </a:xfrm>
          <a:prstGeom prst="rect">
            <a:avLst/>
          </a:prstGeom>
          <a:noFill/>
        </p:spPr>
        <p:txBody>
          <a:bodyPr wrap="square">
            <a:spAutoFit/>
          </a:bodyPr>
          <a:lstStyle/>
          <a:p>
            <a:pPr marL="0" indent="0">
              <a:buNone/>
            </a:pPr>
            <a:r>
              <a:rPr lang="en-US" sz="2400" b="1" dirty="0">
                <a:solidFill>
                  <a:srgbClr val="000099"/>
                </a:solidFill>
              </a:rPr>
              <a:t>Replacement Ballots </a:t>
            </a:r>
            <a:endParaRPr lang="en-US" sz="2400" dirty="0">
              <a:solidFill>
                <a:srgbClr val="000099"/>
              </a:solidFill>
            </a:endParaRPr>
          </a:p>
          <a:p>
            <a:pPr marL="285750" indent="-285750">
              <a:buFont typeface="Arial" panose="020B0604020202020204" pitchFamily="34" charset="0"/>
              <a:buChar char="•"/>
            </a:pPr>
            <a:r>
              <a:rPr lang="en-US" sz="2400" dirty="0">
                <a:solidFill>
                  <a:srgbClr val="2F2F2F"/>
                </a:solidFill>
              </a:rPr>
              <a:t>A voter who makes an error when marking their ballot, or otherwise spoils a ballot must be provided with a replacement ballot. </a:t>
            </a:r>
          </a:p>
          <a:p>
            <a:pPr marL="285750" indent="-285750">
              <a:buFont typeface="Arial" panose="020B0604020202020204" pitchFamily="34" charset="0"/>
              <a:buChar char="•"/>
            </a:pPr>
            <a:r>
              <a:rPr lang="en-US" sz="2400" dirty="0">
                <a:solidFill>
                  <a:srgbClr val="2F2F2F"/>
                </a:solidFill>
              </a:rPr>
              <a:t>The use of stickers or labels to correct a ballot is not authorized under Montana law, and therefore stickers/labels cannot be used for ballot correction. </a:t>
            </a:r>
          </a:p>
          <a:p>
            <a:pPr marL="285750" indent="-285750">
              <a:buFont typeface="Arial" panose="020B0604020202020204" pitchFamily="34" charset="0"/>
              <a:buChar char="•"/>
            </a:pPr>
            <a:r>
              <a:rPr lang="en-US" sz="2400" dirty="0">
                <a:solidFill>
                  <a:srgbClr val="AC0000"/>
                </a:solidFill>
              </a:rPr>
              <a:t>Note </a:t>
            </a:r>
            <a:r>
              <a:rPr lang="en-US" sz="2400" dirty="0">
                <a:solidFill>
                  <a:srgbClr val="2F2F2F"/>
                </a:solidFill>
              </a:rPr>
              <a:t>in the poll book that a voter has had their original ballot spoiled and has been issued a new ballot number. Follow instructions provided at training</a:t>
            </a:r>
            <a:r>
              <a:rPr lang="en-US" dirty="0">
                <a:solidFill>
                  <a:srgbClr val="2F2F2F"/>
                </a:solidFill>
              </a:rPr>
              <a:t>.</a:t>
            </a:r>
          </a:p>
        </p:txBody>
      </p:sp>
      <p:pic>
        <p:nvPicPr>
          <p:cNvPr id="5" name="Picture 2">
            <a:extLst>
              <a:ext uri="{FF2B5EF4-FFF2-40B4-BE49-F238E27FC236}">
                <a16:creationId xmlns:a16="http://schemas.microsoft.com/office/drawing/2014/main" id="{E5C2EA7F-D171-41AF-B1C6-0DF84159E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6346" y="4950418"/>
            <a:ext cx="2628900" cy="1743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616577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892A3-71E8-414D-9E34-58DB4A6BC4EC}"/>
              </a:ext>
            </a:extLst>
          </p:cNvPr>
          <p:cNvSpPr>
            <a:spLocks noGrp="1"/>
          </p:cNvSpPr>
          <p:nvPr>
            <p:ph type="title"/>
          </p:nvPr>
        </p:nvSpPr>
        <p:spPr>
          <a:xfrm>
            <a:off x="1605610" y="69980"/>
            <a:ext cx="10225607" cy="1752599"/>
          </a:xfrm>
        </p:spPr>
        <p:txBody>
          <a:bodyPr>
            <a:normAutofit/>
          </a:bodyPr>
          <a:lstStyle/>
          <a:p>
            <a:r>
              <a:rPr lang="en-US" sz="5400" b="1" dirty="0">
                <a:latin typeface="Perpetua" panose="02020502060401020303" pitchFamily="18" charset="0"/>
              </a:rPr>
              <a:t>Special Situations – Inactive Voters</a:t>
            </a:r>
          </a:p>
        </p:txBody>
      </p:sp>
      <p:sp>
        <p:nvSpPr>
          <p:cNvPr id="4" name="TextBox 3">
            <a:extLst>
              <a:ext uri="{FF2B5EF4-FFF2-40B4-BE49-F238E27FC236}">
                <a16:creationId xmlns:a16="http://schemas.microsoft.com/office/drawing/2014/main" id="{0BE2006A-11FF-4B38-96E4-C53D9A9DA0DB}"/>
              </a:ext>
            </a:extLst>
          </p:cNvPr>
          <p:cNvSpPr txBox="1"/>
          <p:nvPr/>
        </p:nvSpPr>
        <p:spPr>
          <a:xfrm>
            <a:off x="1984042" y="1936283"/>
            <a:ext cx="9468741" cy="4031873"/>
          </a:xfrm>
          <a:prstGeom prst="rect">
            <a:avLst/>
          </a:prstGeom>
          <a:noFill/>
        </p:spPr>
        <p:txBody>
          <a:bodyPr wrap="square">
            <a:spAutoFit/>
          </a:bodyPr>
          <a:lstStyle/>
          <a:p>
            <a:pPr marL="0" indent="0">
              <a:buNone/>
            </a:pPr>
            <a:r>
              <a:rPr lang="en-US" sz="2800" b="1" dirty="0">
                <a:solidFill>
                  <a:srgbClr val="000099"/>
                </a:solidFill>
              </a:rPr>
              <a:t>Inactive Voters </a:t>
            </a:r>
          </a:p>
          <a:p>
            <a:pPr marL="0" indent="0">
              <a:buNone/>
            </a:pPr>
            <a:endParaRPr lang="en-US" sz="2800" dirty="0">
              <a:solidFill>
                <a:srgbClr val="000099"/>
              </a:solidFill>
            </a:endParaRPr>
          </a:p>
          <a:p>
            <a:pPr marL="285750" indent="-285750">
              <a:buFont typeface="Arial" panose="020B0604020202020204" pitchFamily="34" charset="0"/>
              <a:buChar char="•"/>
            </a:pPr>
            <a:r>
              <a:rPr lang="en-US" sz="2000" dirty="0"/>
              <a:t>This elector did not respond to multiple mailings sent because their address on file with the Elections Office did not match the address on file with USPS, or a mail ballot was returned as undeliverable, and they did not respond to the mailing.</a:t>
            </a:r>
            <a:r>
              <a:rPr lang="en-US" sz="2000" dirty="0">
                <a:solidFill>
                  <a:srgbClr val="2F2F2F"/>
                </a:solidFill>
              </a:rPr>
              <a:t>. </a:t>
            </a:r>
          </a:p>
          <a:p>
            <a:pPr marL="285750" indent="-285750">
              <a:buFont typeface="Arial" panose="020B0604020202020204" pitchFamily="34" charset="0"/>
              <a:buChar char="•"/>
            </a:pPr>
            <a:r>
              <a:rPr lang="en-US" sz="2000" dirty="0">
                <a:solidFill>
                  <a:srgbClr val="2F2F2F"/>
                </a:solidFill>
              </a:rPr>
              <a:t>Inactive voters can appear at the polling place and vote one last time at their previous address/precinct. </a:t>
            </a:r>
          </a:p>
          <a:p>
            <a:pPr marL="285750" indent="-285750">
              <a:buFont typeface="Arial" panose="020B0604020202020204" pitchFamily="34" charset="0"/>
              <a:buChar char="•"/>
            </a:pPr>
            <a:r>
              <a:rPr lang="en-US" sz="2000" dirty="0">
                <a:solidFill>
                  <a:srgbClr val="2F2F2F"/>
                </a:solidFill>
              </a:rPr>
              <a:t>How do we know that it’s their last time: They should fill out a new </a:t>
            </a:r>
            <a:r>
              <a:rPr lang="en-US" sz="2000" dirty="0">
                <a:solidFill>
                  <a:srgbClr val="810000"/>
                </a:solidFill>
              </a:rPr>
              <a:t>Voter Registration Form </a:t>
            </a:r>
            <a:r>
              <a:rPr lang="en-US" sz="2000" dirty="0">
                <a:solidFill>
                  <a:srgbClr val="2F2F2F"/>
                </a:solidFill>
              </a:rPr>
              <a:t>for future elections if their address or other information has changed. </a:t>
            </a:r>
            <a:r>
              <a:rPr lang="en-US" sz="2000" dirty="0"/>
              <a:t>Mark Register with a VRC near the signature of the voter – this helps staff make sure we have a new Voter Registration Card for this person</a:t>
            </a:r>
          </a:p>
          <a:p>
            <a:pPr marL="285750" indent="-285750">
              <a:buFont typeface="Arial" panose="020B0604020202020204" pitchFamily="34" charset="0"/>
              <a:buChar char="•"/>
            </a:pPr>
            <a:endParaRPr lang="en-US" sz="2000" dirty="0">
              <a:solidFill>
                <a:srgbClr val="2F2F2F"/>
              </a:solidFill>
            </a:endParaRPr>
          </a:p>
        </p:txBody>
      </p:sp>
    </p:spTree>
    <p:extLst>
      <p:ext uri="{BB962C8B-B14F-4D97-AF65-F5344CB8AC3E}">
        <p14:creationId xmlns:p14="http://schemas.microsoft.com/office/powerpoint/2010/main" val="170462902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04CC2-9A0C-473F-8893-ECCA71775432}"/>
              </a:ext>
            </a:extLst>
          </p:cNvPr>
          <p:cNvSpPr>
            <a:spLocks noGrp="1"/>
          </p:cNvSpPr>
          <p:nvPr>
            <p:ph type="title"/>
          </p:nvPr>
        </p:nvSpPr>
        <p:spPr>
          <a:xfrm>
            <a:off x="1740684" y="113232"/>
            <a:ext cx="10018713" cy="1752599"/>
          </a:xfrm>
        </p:spPr>
        <p:txBody>
          <a:bodyPr>
            <a:normAutofit/>
          </a:bodyPr>
          <a:lstStyle/>
          <a:p>
            <a:r>
              <a:rPr lang="en-US" sz="5400" b="1" dirty="0">
                <a:latin typeface="Perpetua" panose="02020502060401020303" pitchFamily="18" charset="0"/>
              </a:rPr>
              <a:t>Special Situations - Challenges</a:t>
            </a:r>
          </a:p>
        </p:txBody>
      </p:sp>
      <p:sp>
        <p:nvSpPr>
          <p:cNvPr id="4" name="TextBox 3">
            <a:extLst>
              <a:ext uri="{FF2B5EF4-FFF2-40B4-BE49-F238E27FC236}">
                <a16:creationId xmlns:a16="http://schemas.microsoft.com/office/drawing/2014/main" id="{9A5C098A-F309-4576-BDEF-B6B7358D7D91}"/>
              </a:ext>
            </a:extLst>
          </p:cNvPr>
          <p:cNvSpPr txBox="1"/>
          <p:nvPr/>
        </p:nvSpPr>
        <p:spPr>
          <a:xfrm>
            <a:off x="1740683" y="1861476"/>
            <a:ext cx="10018713" cy="2739211"/>
          </a:xfrm>
          <a:prstGeom prst="rect">
            <a:avLst/>
          </a:prstGeom>
          <a:noFill/>
        </p:spPr>
        <p:txBody>
          <a:bodyPr wrap="square">
            <a:spAutoFit/>
          </a:bodyPr>
          <a:lstStyle/>
          <a:p>
            <a:pPr marL="0" indent="0">
              <a:buNone/>
            </a:pPr>
            <a:r>
              <a:rPr lang="en-US" sz="2800" b="1" dirty="0"/>
              <a:t>Challenges </a:t>
            </a:r>
          </a:p>
          <a:p>
            <a:pPr marL="0" indent="0">
              <a:buNone/>
            </a:pPr>
            <a:r>
              <a:rPr lang="en-US" sz="2400" b="1" dirty="0"/>
              <a:t>CALL THE OFFICE FOR GUIDANCE IF AN ELECTOR IS CHALLENGED!</a:t>
            </a:r>
            <a:endParaRPr lang="en-US" sz="2400" dirty="0"/>
          </a:p>
          <a:p>
            <a:r>
              <a:rPr lang="en-US" sz="2400" dirty="0"/>
              <a:t>Any elector may challenge another elector’s qualifications on election day. </a:t>
            </a:r>
          </a:p>
          <a:p>
            <a:r>
              <a:rPr lang="en-US" sz="2400" dirty="0"/>
              <a:t>Keep a record of all election day challenges on the form provided. </a:t>
            </a:r>
          </a:p>
          <a:p>
            <a:r>
              <a:rPr lang="en-US" sz="2400" dirty="0"/>
              <a:t>An Affidavit of Challenge form should be provided to the elector offering the challenge. </a:t>
            </a:r>
          </a:p>
          <a:p>
            <a:r>
              <a:rPr lang="en-US" sz="2400" dirty="0"/>
              <a:t>Challenger’s signature on Affidavit must be witnessed by an election judge. </a:t>
            </a:r>
          </a:p>
        </p:txBody>
      </p:sp>
      <p:pic>
        <p:nvPicPr>
          <p:cNvPr id="6" name="Picture 5">
            <a:extLst>
              <a:ext uri="{FF2B5EF4-FFF2-40B4-BE49-F238E27FC236}">
                <a16:creationId xmlns:a16="http://schemas.microsoft.com/office/drawing/2014/main" id="{097F45CA-4002-47C9-9A4B-9C1E6D645EF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246692" y="4832647"/>
            <a:ext cx="3631962" cy="1815981"/>
          </a:xfrm>
          <a:prstGeom prst="rect">
            <a:avLst/>
          </a:prstGeom>
        </p:spPr>
      </p:pic>
      <p:sp>
        <p:nvSpPr>
          <p:cNvPr id="7" name="TextBox 6">
            <a:extLst>
              <a:ext uri="{FF2B5EF4-FFF2-40B4-BE49-F238E27FC236}">
                <a16:creationId xmlns:a16="http://schemas.microsoft.com/office/drawing/2014/main" id="{1F5E62A7-14F0-423E-A82B-E9D6D9B11920}"/>
              </a:ext>
            </a:extLst>
          </p:cNvPr>
          <p:cNvSpPr txBox="1"/>
          <p:nvPr/>
        </p:nvSpPr>
        <p:spPr>
          <a:xfrm>
            <a:off x="8434699" y="6648628"/>
            <a:ext cx="3443955" cy="230832"/>
          </a:xfrm>
          <a:prstGeom prst="rect">
            <a:avLst/>
          </a:prstGeom>
          <a:noFill/>
        </p:spPr>
        <p:txBody>
          <a:bodyPr wrap="square" rtlCol="0">
            <a:spAutoFit/>
          </a:bodyPr>
          <a:lstStyle/>
          <a:p>
            <a:r>
              <a:rPr lang="en-US" sz="900" dirty="0">
                <a:hlinkClick r:id="rId3" tooltip="https://promptlings.wordpress.com/2015/06/06/love-hate-challenge/"/>
              </a:rPr>
              <a:t>This Photo</a:t>
            </a:r>
            <a:r>
              <a:rPr lang="en-US" sz="900" dirty="0"/>
              <a:t> by Unknown Author is licensed under </a:t>
            </a:r>
            <a:r>
              <a:rPr lang="en-US" sz="900" dirty="0">
                <a:hlinkClick r:id="rId4" tooltip="https://creativecommons.org/licenses/by-nc-sa/3.0/"/>
              </a:rPr>
              <a:t>CC BY-SA-NC</a:t>
            </a:r>
            <a:endParaRPr lang="en-US" sz="900" dirty="0"/>
          </a:p>
        </p:txBody>
      </p:sp>
    </p:spTree>
    <p:extLst>
      <p:ext uri="{BB962C8B-B14F-4D97-AF65-F5344CB8AC3E}">
        <p14:creationId xmlns:p14="http://schemas.microsoft.com/office/powerpoint/2010/main" val="216098204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5B505-A05F-4C63-9ACD-8282F38DC8C3}"/>
              </a:ext>
            </a:extLst>
          </p:cNvPr>
          <p:cNvSpPr>
            <a:spLocks noGrp="1"/>
          </p:cNvSpPr>
          <p:nvPr>
            <p:ph type="title"/>
          </p:nvPr>
        </p:nvSpPr>
        <p:spPr>
          <a:xfrm>
            <a:off x="1783414" y="181598"/>
            <a:ext cx="10018713" cy="1752599"/>
          </a:xfrm>
        </p:spPr>
        <p:txBody>
          <a:bodyPr>
            <a:normAutofit/>
          </a:bodyPr>
          <a:lstStyle/>
          <a:p>
            <a:r>
              <a:rPr lang="en-US" sz="5400" b="1" dirty="0">
                <a:latin typeface="Perpetua" panose="02020502060401020303" pitchFamily="18" charset="0"/>
              </a:rPr>
              <a:t>Special Situations - Challenges</a:t>
            </a:r>
          </a:p>
        </p:txBody>
      </p:sp>
      <p:sp>
        <p:nvSpPr>
          <p:cNvPr id="4" name="TextBox 3">
            <a:extLst>
              <a:ext uri="{FF2B5EF4-FFF2-40B4-BE49-F238E27FC236}">
                <a16:creationId xmlns:a16="http://schemas.microsoft.com/office/drawing/2014/main" id="{0DFB973C-7FD8-45F2-94D8-60DB53B85604}"/>
              </a:ext>
            </a:extLst>
          </p:cNvPr>
          <p:cNvSpPr txBox="1"/>
          <p:nvPr/>
        </p:nvSpPr>
        <p:spPr>
          <a:xfrm>
            <a:off x="2435551" y="2138475"/>
            <a:ext cx="8648343" cy="3416320"/>
          </a:xfrm>
          <a:prstGeom prst="rect">
            <a:avLst/>
          </a:prstGeom>
          <a:noFill/>
        </p:spPr>
        <p:txBody>
          <a:bodyPr wrap="square">
            <a:spAutoFit/>
          </a:bodyPr>
          <a:lstStyle/>
          <a:p>
            <a:pPr marL="0" indent="0">
              <a:buNone/>
            </a:pPr>
            <a:r>
              <a:rPr lang="en-US" sz="2400" b="1" dirty="0">
                <a:solidFill>
                  <a:srgbClr val="2F2F2F"/>
                </a:solidFill>
              </a:rPr>
              <a:t>A challenge may be made on the grounds that the elector: </a:t>
            </a:r>
          </a:p>
          <a:p>
            <a:pPr marL="285750" indent="-285750">
              <a:buFont typeface="Arial" panose="020B0604020202020204" pitchFamily="34" charset="0"/>
              <a:buChar char="•"/>
            </a:pPr>
            <a:r>
              <a:rPr lang="en-US" sz="2400" dirty="0">
                <a:solidFill>
                  <a:srgbClr val="2F2F2F"/>
                </a:solidFill>
              </a:rPr>
              <a:t>Is of unsound mind, as determined by a court. </a:t>
            </a:r>
          </a:p>
          <a:p>
            <a:pPr marL="285750" indent="-285750">
              <a:buFont typeface="Arial" panose="020B0604020202020204" pitchFamily="34" charset="0"/>
              <a:buChar char="•"/>
            </a:pPr>
            <a:r>
              <a:rPr lang="en-US" sz="2400" dirty="0">
                <a:solidFill>
                  <a:srgbClr val="2F2F2F"/>
                </a:solidFill>
              </a:rPr>
              <a:t>Has been convicted of a felony and is currently serving a sentence in a penal institution. </a:t>
            </a:r>
          </a:p>
          <a:p>
            <a:pPr marL="285750" indent="-285750">
              <a:buFont typeface="Arial" panose="020B0604020202020204" pitchFamily="34" charset="0"/>
              <a:buChar char="•"/>
            </a:pPr>
            <a:r>
              <a:rPr lang="en-US" sz="2400" dirty="0">
                <a:solidFill>
                  <a:srgbClr val="2F2F2F"/>
                </a:solidFill>
              </a:rPr>
              <a:t>Is not Registered as required by law. </a:t>
            </a:r>
          </a:p>
          <a:p>
            <a:pPr marL="285750" indent="-285750">
              <a:buFont typeface="Arial" panose="020B0604020202020204" pitchFamily="34" charset="0"/>
              <a:buChar char="•"/>
            </a:pPr>
            <a:r>
              <a:rPr lang="en-US" sz="2400" dirty="0">
                <a:solidFill>
                  <a:srgbClr val="2F2F2F"/>
                </a:solidFill>
              </a:rPr>
              <a:t>Is not 18 years of age or older. </a:t>
            </a:r>
          </a:p>
          <a:p>
            <a:pPr marL="285750" indent="-285750">
              <a:buFont typeface="Arial" panose="020B0604020202020204" pitchFamily="34" charset="0"/>
              <a:buChar char="•"/>
            </a:pPr>
            <a:r>
              <a:rPr lang="en-US" sz="2400" dirty="0">
                <a:solidFill>
                  <a:srgbClr val="2F2F2F"/>
                </a:solidFill>
              </a:rPr>
              <a:t>Has not been a resident of the state for at least 30 days. </a:t>
            </a:r>
          </a:p>
          <a:p>
            <a:pPr marL="285750" indent="-285750">
              <a:buFont typeface="Arial" panose="020B0604020202020204" pitchFamily="34" charset="0"/>
              <a:buChar char="•"/>
            </a:pPr>
            <a:r>
              <a:rPr lang="en-US" sz="2400" dirty="0">
                <a:solidFill>
                  <a:srgbClr val="2F2F2F"/>
                </a:solidFill>
              </a:rPr>
              <a:t>Is a Provisionally Registered elector whose information has not been verified. </a:t>
            </a:r>
          </a:p>
        </p:txBody>
      </p:sp>
    </p:spTree>
    <p:extLst>
      <p:ext uri="{BB962C8B-B14F-4D97-AF65-F5344CB8AC3E}">
        <p14:creationId xmlns:p14="http://schemas.microsoft.com/office/powerpoint/2010/main" val="230838656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28F8C-1DE1-484E-B3C5-DB09649B894D}"/>
              </a:ext>
            </a:extLst>
          </p:cNvPr>
          <p:cNvSpPr>
            <a:spLocks noGrp="1"/>
          </p:cNvSpPr>
          <p:nvPr>
            <p:ph type="title"/>
          </p:nvPr>
        </p:nvSpPr>
        <p:spPr>
          <a:xfrm>
            <a:off x="1851780" y="87594"/>
            <a:ext cx="10018713" cy="1752599"/>
          </a:xfrm>
        </p:spPr>
        <p:txBody>
          <a:bodyPr>
            <a:normAutofit/>
          </a:bodyPr>
          <a:lstStyle/>
          <a:p>
            <a:r>
              <a:rPr lang="en-US" sz="5400" b="1" dirty="0">
                <a:latin typeface="Perpetua" panose="02020502060401020303" pitchFamily="18" charset="0"/>
              </a:rPr>
              <a:t>Special Situations - Challenges</a:t>
            </a:r>
          </a:p>
        </p:txBody>
      </p:sp>
      <p:sp>
        <p:nvSpPr>
          <p:cNvPr id="4" name="TextBox 3">
            <a:extLst>
              <a:ext uri="{FF2B5EF4-FFF2-40B4-BE49-F238E27FC236}">
                <a16:creationId xmlns:a16="http://schemas.microsoft.com/office/drawing/2014/main" id="{45494F4A-E05C-43A4-9CB4-7091B8509E12}"/>
              </a:ext>
            </a:extLst>
          </p:cNvPr>
          <p:cNvSpPr txBox="1"/>
          <p:nvPr/>
        </p:nvSpPr>
        <p:spPr>
          <a:xfrm>
            <a:off x="2503918" y="1999975"/>
            <a:ext cx="8554340" cy="3785652"/>
          </a:xfrm>
          <a:prstGeom prst="rect">
            <a:avLst/>
          </a:prstGeom>
          <a:noFill/>
        </p:spPr>
        <p:txBody>
          <a:bodyPr wrap="square">
            <a:spAutoFit/>
          </a:bodyPr>
          <a:lstStyle/>
          <a:p>
            <a:pPr marL="285750" indent="-285750">
              <a:buFont typeface="Arial" panose="020B0604020202020204" pitchFamily="34" charset="0"/>
              <a:buChar char="•"/>
            </a:pPr>
            <a:r>
              <a:rPr lang="en-US" sz="2400" dirty="0">
                <a:solidFill>
                  <a:srgbClr val="2F2F2F"/>
                </a:solidFill>
              </a:rPr>
              <a:t>Challenged individuals should be provided with the </a:t>
            </a:r>
            <a:r>
              <a:rPr lang="en-US" sz="2400" dirty="0">
                <a:solidFill>
                  <a:srgbClr val="810000"/>
                </a:solidFill>
              </a:rPr>
              <a:t>Affidavit of Challenged Voter </a:t>
            </a:r>
            <a:r>
              <a:rPr lang="en-US" sz="2400" dirty="0">
                <a:solidFill>
                  <a:srgbClr val="2F2F2F"/>
                </a:solidFill>
              </a:rPr>
              <a:t>form. </a:t>
            </a:r>
            <a:endParaRPr lang="en-US" sz="2400" dirty="0">
              <a:solidFill>
                <a:srgbClr val="000000"/>
              </a:solidFill>
            </a:endParaRPr>
          </a:p>
          <a:p>
            <a:pPr marL="285750" indent="-285750">
              <a:buFont typeface="Arial" panose="020B0604020202020204" pitchFamily="34" charset="0"/>
              <a:buChar char="•"/>
            </a:pPr>
            <a:r>
              <a:rPr lang="en-US" sz="2400" dirty="0">
                <a:solidFill>
                  <a:srgbClr val="2F2F2F"/>
                </a:solidFill>
              </a:rPr>
              <a:t>If challenged individual swears under oath administered by an election judge that they are qualified to vote the </a:t>
            </a:r>
            <a:r>
              <a:rPr lang="en-US" sz="2400" b="1" dirty="0">
                <a:solidFill>
                  <a:srgbClr val="000099"/>
                </a:solidFill>
              </a:rPr>
              <a:t>CHALLENGE IS RESOLVED IN FAVOR OF THE VOTER AND THEY ARE ALLOWED TO VOTE A REGULAR BALLOT. </a:t>
            </a:r>
            <a:endParaRPr lang="en-US" sz="2400" dirty="0">
              <a:solidFill>
                <a:srgbClr val="000099"/>
              </a:solidFill>
            </a:endParaRPr>
          </a:p>
          <a:p>
            <a:pPr marL="285750" indent="-285750">
              <a:buFont typeface="Arial" panose="020B0604020202020204" pitchFamily="34" charset="0"/>
              <a:buChar char="•"/>
            </a:pPr>
            <a:r>
              <a:rPr lang="en-US" sz="2400" dirty="0">
                <a:solidFill>
                  <a:srgbClr val="2F2F2F"/>
                </a:solidFill>
              </a:rPr>
              <a:t>If challenged individual does not swear to his qualifications under oath, or if challenge is not able to be resolved in favor of the voter, </a:t>
            </a:r>
            <a:r>
              <a:rPr lang="en-US" sz="2400" b="1" dirty="0">
                <a:solidFill>
                  <a:srgbClr val="000099"/>
                </a:solidFill>
              </a:rPr>
              <a:t>SEND TO PROVISIONAL JUDGE TO CAST PROVISIONAL BALLOT. </a:t>
            </a:r>
            <a:endParaRPr lang="en-US" sz="2400" dirty="0">
              <a:solidFill>
                <a:srgbClr val="000099"/>
              </a:solidFill>
            </a:endParaRPr>
          </a:p>
        </p:txBody>
      </p:sp>
    </p:spTree>
    <p:extLst>
      <p:ext uri="{BB962C8B-B14F-4D97-AF65-F5344CB8AC3E}">
        <p14:creationId xmlns:p14="http://schemas.microsoft.com/office/powerpoint/2010/main" val="184286835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730F-6738-413B-B215-1A8F9F36A009}"/>
              </a:ext>
            </a:extLst>
          </p:cNvPr>
          <p:cNvSpPr>
            <a:spLocks noGrp="1"/>
          </p:cNvSpPr>
          <p:nvPr>
            <p:ph type="title"/>
          </p:nvPr>
        </p:nvSpPr>
        <p:spPr>
          <a:xfrm>
            <a:off x="1663773" y="249964"/>
            <a:ext cx="10018713" cy="1752599"/>
          </a:xfrm>
        </p:spPr>
        <p:txBody>
          <a:bodyPr>
            <a:normAutofit/>
          </a:bodyPr>
          <a:lstStyle/>
          <a:p>
            <a:r>
              <a:rPr lang="en-US" sz="5400" b="1" dirty="0">
                <a:latin typeface="Perpetua" panose="02020502060401020303" pitchFamily="18" charset="0"/>
              </a:rPr>
              <a:t>Special Situations Continued…</a:t>
            </a:r>
          </a:p>
        </p:txBody>
      </p:sp>
      <p:sp>
        <p:nvSpPr>
          <p:cNvPr id="4" name="TextBox 3">
            <a:extLst>
              <a:ext uri="{FF2B5EF4-FFF2-40B4-BE49-F238E27FC236}">
                <a16:creationId xmlns:a16="http://schemas.microsoft.com/office/drawing/2014/main" id="{4AFF3C63-BA0A-45A5-B71B-CB6094281AD4}"/>
              </a:ext>
            </a:extLst>
          </p:cNvPr>
          <p:cNvSpPr txBox="1"/>
          <p:nvPr/>
        </p:nvSpPr>
        <p:spPr>
          <a:xfrm>
            <a:off x="2042446" y="2415474"/>
            <a:ext cx="4546362" cy="4154984"/>
          </a:xfrm>
          <a:prstGeom prst="rect">
            <a:avLst/>
          </a:prstGeom>
          <a:noFill/>
        </p:spPr>
        <p:txBody>
          <a:bodyPr wrap="square">
            <a:spAutoFit/>
          </a:bodyPr>
          <a:lstStyle/>
          <a:p>
            <a:pPr marL="0" lvl="0" indent="0" algn="ctr" fontAlgn="base">
              <a:spcBef>
                <a:spcPct val="50000"/>
              </a:spcBef>
              <a:spcAft>
                <a:spcPct val="0"/>
              </a:spcAft>
              <a:buClrTx/>
              <a:buSzTx/>
              <a:buNone/>
            </a:pPr>
            <a:r>
              <a:rPr lang="en-US" sz="2400" dirty="0">
                <a:solidFill>
                  <a:srgbClr val="CC3300"/>
                </a:solidFill>
              </a:rPr>
              <a:t>Elections are under a microscope!!! Please follow the procedures as outlined in this training &amp; the instructions provided with your supplies!</a:t>
            </a:r>
          </a:p>
          <a:p>
            <a:pPr marL="0" lvl="0" indent="0" algn="ctr" fontAlgn="base">
              <a:spcBef>
                <a:spcPct val="50000"/>
              </a:spcBef>
              <a:spcAft>
                <a:spcPct val="0"/>
              </a:spcAft>
              <a:buClrTx/>
              <a:buSzTx/>
              <a:buNone/>
            </a:pPr>
            <a:r>
              <a:rPr lang="en-US" sz="2400" dirty="0">
                <a:solidFill>
                  <a:srgbClr val="000000"/>
                </a:solidFill>
              </a:rPr>
              <a:t>If you do not agree on a procedure it is best to call the Elections office and receive clarification!</a:t>
            </a:r>
          </a:p>
          <a:p>
            <a:pPr marL="0" lvl="0" indent="0" algn="ctr" fontAlgn="base">
              <a:spcBef>
                <a:spcPct val="50000"/>
              </a:spcBef>
              <a:spcAft>
                <a:spcPct val="0"/>
              </a:spcAft>
              <a:buClrTx/>
              <a:buSzTx/>
              <a:buNone/>
            </a:pPr>
            <a:r>
              <a:rPr lang="en-US" sz="2400" dirty="0">
                <a:solidFill>
                  <a:srgbClr val="CC3300"/>
                </a:solidFill>
              </a:rPr>
              <a:t>Do NOT presume to know the answer!</a:t>
            </a:r>
          </a:p>
        </p:txBody>
      </p:sp>
      <p:pic>
        <p:nvPicPr>
          <p:cNvPr id="8194" name="Picture 2" descr="Microscope Outline SVG, Microscope Svg, Microscope Clipart, Microscope  Files for Cricut, Cut Files for Silhouette, Png, Dxf - Etsy">
            <a:extLst>
              <a:ext uri="{FF2B5EF4-FFF2-40B4-BE49-F238E27FC236}">
                <a16:creationId xmlns:a16="http://schemas.microsoft.com/office/drawing/2014/main" id="{26352DA3-D264-4558-A39F-AF328CD9B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0319" y="2415474"/>
            <a:ext cx="4321215" cy="3240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888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B1598-160F-4AA0-AEEB-7E7375CBF4CE}"/>
              </a:ext>
            </a:extLst>
          </p:cNvPr>
          <p:cNvSpPr>
            <a:spLocks noGrp="1"/>
          </p:cNvSpPr>
          <p:nvPr>
            <p:ph type="title"/>
          </p:nvPr>
        </p:nvSpPr>
        <p:spPr>
          <a:xfrm>
            <a:off x="1241571" y="377506"/>
            <a:ext cx="10261453" cy="2060894"/>
          </a:xfrm>
        </p:spPr>
        <p:txBody>
          <a:bodyPr>
            <a:normAutofit/>
          </a:bodyPr>
          <a:lstStyle/>
          <a:p>
            <a:r>
              <a:rPr lang="en-US" b="1" dirty="0">
                <a:solidFill>
                  <a:schemeClr val="tx2"/>
                </a:solidFill>
                <a:latin typeface="Perpetua" panose="02020502060401020303" pitchFamily="18" charset="0"/>
              </a:rPr>
              <a:t>Each Montana county election administrator must train potential election judges before the primary election in even-numbered years.</a:t>
            </a:r>
          </a:p>
        </p:txBody>
      </p:sp>
      <p:sp>
        <p:nvSpPr>
          <p:cNvPr id="3" name="Content Placeholder 2">
            <a:extLst>
              <a:ext uri="{FF2B5EF4-FFF2-40B4-BE49-F238E27FC236}">
                <a16:creationId xmlns:a16="http://schemas.microsoft.com/office/drawing/2014/main" id="{B5E08372-8757-4C44-93E5-2A3046CFC8BB}"/>
              </a:ext>
            </a:extLst>
          </p:cNvPr>
          <p:cNvSpPr>
            <a:spLocks noGrp="1"/>
          </p:cNvSpPr>
          <p:nvPr>
            <p:ph idx="1"/>
          </p:nvPr>
        </p:nvSpPr>
        <p:spPr>
          <a:xfrm>
            <a:off x="1484310" y="2666999"/>
            <a:ext cx="10018713" cy="3482131"/>
          </a:xfrm>
        </p:spPr>
        <p:txBody>
          <a:bodyPr>
            <a:normAutofit fontScale="92500" lnSpcReduction="10000"/>
          </a:bodyPr>
          <a:lstStyle/>
          <a:p>
            <a:r>
              <a:rPr lang="en-US" sz="3200" dirty="0"/>
              <a:t>Legislative changes affect election judge training</a:t>
            </a:r>
          </a:p>
          <a:p>
            <a:r>
              <a:rPr lang="en-US" sz="3200" u="sng" dirty="0"/>
              <a:t>Uniform</a:t>
            </a:r>
            <a:r>
              <a:rPr lang="en-US" sz="3200" dirty="0"/>
              <a:t> training ensures </a:t>
            </a:r>
            <a:r>
              <a:rPr lang="en-US" sz="3200" u="sng" dirty="0"/>
              <a:t>uniform</a:t>
            </a:r>
            <a:r>
              <a:rPr lang="en-US" sz="3200" dirty="0"/>
              <a:t> instruction and therefore </a:t>
            </a:r>
            <a:r>
              <a:rPr lang="en-US" sz="3200" u="sng" dirty="0"/>
              <a:t>uniform</a:t>
            </a:r>
            <a:r>
              <a:rPr lang="en-US" sz="3200" dirty="0"/>
              <a:t> procedures at polling places and ensures that all voters in Montana receive </a:t>
            </a:r>
            <a:r>
              <a:rPr lang="en-US" sz="3200" u="sng" dirty="0"/>
              <a:t>uniform </a:t>
            </a:r>
            <a:r>
              <a:rPr lang="en-US" sz="3200" dirty="0"/>
              <a:t>assistance and instruction.</a:t>
            </a:r>
          </a:p>
          <a:p>
            <a:r>
              <a:rPr lang="en-US" sz="3200" dirty="0"/>
              <a:t>Training must occur each even year before the Primary election. </a:t>
            </a:r>
          </a:p>
        </p:txBody>
      </p:sp>
    </p:spTree>
    <p:extLst>
      <p:ext uri="{BB962C8B-B14F-4D97-AF65-F5344CB8AC3E}">
        <p14:creationId xmlns:p14="http://schemas.microsoft.com/office/powerpoint/2010/main" val="191476337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545E3-F014-474E-9DEC-DD6CE609CA34}"/>
              </a:ext>
            </a:extLst>
          </p:cNvPr>
          <p:cNvSpPr>
            <a:spLocks noGrp="1"/>
          </p:cNvSpPr>
          <p:nvPr>
            <p:ph type="title"/>
          </p:nvPr>
        </p:nvSpPr>
        <p:spPr>
          <a:xfrm>
            <a:off x="1705135" y="348840"/>
            <a:ext cx="10126081" cy="1504335"/>
          </a:xfrm>
        </p:spPr>
        <p:txBody>
          <a:bodyPr vert="horz" lIns="91440" tIns="45720" rIns="91440" bIns="45720" rtlCol="0" anchor="ctr">
            <a:normAutofit/>
          </a:bodyPr>
          <a:lstStyle/>
          <a:p>
            <a:r>
              <a:rPr lang="en-US" sz="4800" b="1" dirty="0">
                <a:latin typeface="Perpetua" panose="02020502060401020303" pitchFamily="18" charset="0"/>
              </a:rPr>
              <a:t>Special Situations Continued…</a:t>
            </a:r>
          </a:p>
        </p:txBody>
      </p:sp>
      <p:sp>
        <p:nvSpPr>
          <p:cNvPr id="4" name="TextBox 3">
            <a:extLst>
              <a:ext uri="{FF2B5EF4-FFF2-40B4-BE49-F238E27FC236}">
                <a16:creationId xmlns:a16="http://schemas.microsoft.com/office/drawing/2014/main" id="{74448467-7EAF-4309-9924-2A927874A298}"/>
              </a:ext>
            </a:extLst>
          </p:cNvPr>
          <p:cNvSpPr txBox="1"/>
          <p:nvPr/>
        </p:nvSpPr>
        <p:spPr>
          <a:xfrm>
            <a:off x="1484310" y="2052735"/>
            <a:ext cx="4896517" cy="4114800"/>
          </a:xfrm>
          <a:prstGeom prst="rect">
            <a:avLst/>
          </a:prstGeom>
        </p:spPr>
        <p:txBody>
          <a:bodyPr vert="horz" lIns="91440" tIns="45720" rIns="91440" bIns="45720" rtlCol="0" anchor="t">
            <a:normAutofit/>
          </a:bodyPr>
          <a:lstStyle/>
          <a:p>
            <a:pPr marL="0" indent="0">
              <a:lnSpc>
                <a:spcPct val="90000"/>
              </a:lnSpc>
              <a:spcBef>
                <a:spcPct val="20000"/>
              </a:spcBef>
              <a:spcAft>
                <a:spcPts val="600"/>
              </a:spcAft>
              <a:buClr>
                <a:schemeClr val="accent1">
                  <a:lumMod val="75000"/>
                </a:schemeClr>
              </a:buClr>
              <a:buSzPct val="145000"/>
            </a:pPr>
            <a:r>
              <a:rPr lang="en-US" sz="2400" dirty="0"/>
              <a:t>Natural Disasters, Health-Related Disasters, Electrical Outages and other Election Day Problems </a:t>
            </a:r>
          </a:p>
          <a:p>
            <a:pPr marL="342900" indent="-342900">
              <a:lnSpc>
                <a:spcPct val="90000"/>
              </a:lnSpc>
              <a:spcBef>
                <a:spcPct val="20000"/>
              </a:spcBef>
              <a:spcAft>
                <a:spcPts val="600"/>
              </a:spcAft>
              <a:buClr>
                <a:schemeClr val="accent1">
                  <a:lumMod val="75000"/>
                </a:schemeClr>
              </a:buClr>
              <a:buSzPct val="145000"/>
              <a:buFont typeface="Arial"/>
              <a:buChar char="•"/>
            </a:pPr>
            <a:r>
              <a:rPr lang="en-US" sz="2000" dirty="0"/>
              <a:t>Notify Elections Office immediately! </a:t>
            </a:r>
          </a:p>
          <a:p>
            <a:pPr marL="342900" indent="-342900">
              <a:lnSpc>
                <a:spcPct val="90000"/>
              </a:lnSpc>
              <a:spcBef>
                <a:spcPct val="20000"/>
              </a:spcBef>
              <a:spcAft>
                <a:spcPts val="600"/>
              </a:spcAft>
              <a:buClr>
                <a:schemeClr val="accent1">
                  <a:lumMod val="75000"/>
                </a:schemeClr>
              </a:buClr>
              <a:buSzPct val="145000"/>
              <a:buFont typeface="Arial"/>
              <a:buChar char="•"/>
            </a:pPr>
            <a:r>
              <a:rPr lang="en-US" sz="2000" dirty="0"/>
              <a:t>Follow county emergency protocol and your election administrator’s Disaster and Contingency Plan. </a:t>
            </a:r>
          </a:p>
          <a:p>
            <a:pPr marL="342900" indent="-342900">
              <a:lnSpc>
                <a:spcPct val="90000"/>
              </a:lnSpc>
              <a:spcBef>
                <a:spcPct val="20000"/>
              </a:spcBef>
              <a:spcAft>
                <a:spcPts val="600"/>
              </a:spcAft>
              <a:buClr>
                <a:schemeClr val="accent1">
                  <a:lumMod val="75000"/>
                </a:schemeClr>
              </a:buClr>
              <a:buSzPct val="145000"/>
              <a:buFont typeface="Arial"/>
              <a:buChar char="•"/>
            </a:pPr>
            <a:r>
              <a:rPr lang="en-US" sz="2000" dirty="0"/>
              <a:t>Have a list of emergency contacts handy. </a:t>
            </a:r>
          </a:p>
          <a:p>
            <a:pPr marL="342900" indent="-342900">
              <a:lnSpc>
                <a:spcPct val="90000"/>
              </a:lnSpc>
              <a:spcBef>
                <a:spcPct val="20000"/>
              </a:spcBef>
              <a:spcAft>
                <a:spcPts val="600"/>
              </a:spcAft>
              <a:buClr>
                <a:schemeClr val="accent1">
                  <a:lumMod val="75000"/>
                </a:schemeClr>
              </a:buClr>
              <a:buSzPct val="145000"/>
              <a:buFont typeface="Arial"/>
              <a:buChar char="•"/>
            </a:pPr>
            <a:r>
              <a:rPr lang="en-US" sz="2000" dirty="0"/>
              <a:t>Refer to </a:t>
            </a:r>
            <a:r>
              <a:rPr lang="en-US" sz="2000" b="1" dirty="0"/>
              <a:t>Election Disaster and Contingency Plan Polling Place Relocation Checklist </a:t>
            </a:r>
            <a:r>
              <a:rPr lang="en-US" sz="2000" dirty="0"/>
              <a:t>in Election Handbook. </a:t>
            </a:r>
          </a:p>
        </p:txBody>
      </p:sp>
      <p:pic>
        <p:nvPicPr>
          <p:cNvPr id="5" name="Picture 2">
            <a:extLst>
              <a:ext uri="{FF2B5EF4-FFF2-40B4-BE49-F238E27FC236}">
                <a16:creationId xmlns:a16="http://schemas.microsoft.com/office/drawing/2014/main" id="{568B2A1C-3B7C-4734-B930-147DABE0C5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746032" y="2434507"/>
            <a:ext cx="4896518" cy="2754292"/>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6452224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39E14-8207-4A61-AC3A-941BDACF73F6}"/>
              </a:ext>
            </a:extLst>
          </p:cNvPr>
          <p:cNvSpPr>
            <a:spLocks noGrp="1"/>
          </p:cNvSpPr>
          <p:nvPr>
            <p:ph type="title"/>
          </p:nvPr>
        </p:nvSpPr>
        <p:spPr>
          <a:xfrm>
            <a:off x="1848205" y="209939"/>
            <a:ext cx="10018713" cy="1752599"/>
          </a:xfrm>
        </p:spPr>
        <p:txBody>
          <a:bodyPr>
            <a:normAutofit/>
          </a:bodyPr>
          <a:lstStyle/>
          <a:p>
            <a:r>
              <a:rPr lang="en-US" sz="5400" b="1" dirty="0">
                <a:latin typeface="Perpetua" panose="02020502060401020303" pitchFamily="18" charset="0"/>
              </a:rPr>
              <a:t>Special Situations Continued…</a:t>
            </a:r>
          </a:p>
        </p:txBody>
      </p:sp>
      <p:sp>
        <p:nvSpPr>
          <p:cNvPr id="4" name="TextBox 3">
            <a:extLst>
              <a:ext uri="{FF2B5EF4-FFF2-40B4-BE49-F238E27FC236}">
                <a16:creationId xmlns:a16="http://schemas.microsoft.com/office/drawing/2014/main" id="{3D9FA3A1-42E7-4262-B5D6-C551EBB76520}"/>
              </a:ext>
            </a:extLst>
          </p:cNvPr>
          <p:cNvSpPr txBox="1"/>
          <p:nvPr/>
        </p:nvSpPr>
        <p:spPr>
          <a:xfrm>
            <a:off x="2350094" y="1962538"/>
            <a:ext cx="8554340" cy="3046988"/>
          </a:xfrm>
          <a:prstGeom prst="rect">
            <a:avLst/>
          </a:prstGeom>
          <a:noFill/>
        </p:spPr>
        <p:txBody>
          <a:bodyPr wrap="square">
            <a:spAutoFit/>
          </a:bodyPr>
          <a:lstStyle/>
          <a:p>
            <a:pPr marL="0" indent="0">
              <a:buNone/>
            </a:pPr>
            <a:r>
              <a:rPr lang="en-US" sz="2400" b="1" dirty="0">
                <a:solidFill>
                  <a:srgbClr val="000099"/>
                </a:solidFill>
              </a:rPr>
              <a:t>Equipment Problems </a:t>
            </a:r>
            <a:endParaRPr lang="en-US" sz="2400" dirty="0">
              <a:solidFill>
                <a:srgbClr val="000099"/>
              </a:solidFill>
            </a:endParaRPr>
          </a:p>
          <a:p>
            <a:pPr marL="285750" indent="-285750">
              <a:buFont typeface="Arial" panose="020B0604020202020204" pitchFamily="34" charset="0"/>
              <a:buChar char="•"/>
            </a:pPr>
            <a:r>
              <a:rPr lang="en-US" sz="2400" dirty="0">
                <a:solidFill>
                  <a:srgbClr val="2F2F2F"/>
                </a:solidFill>
              </a:rPr>
              <a:t>Make sure the ExpressVote is set up and functioning properly before the polls open. </a:t>
            </a:r>
          </a:p>
          <a:p>
            <a:pPr marL="285750" indent="-285750">
              <a:buFont typeface="Arial" panose="020B0604020202020204" pitchFamily="34" charset="0"/>
              <a:buChar char="•"/>
            </a:pPr>
            <a:r>
              <a:rPr lang="en-US" sz="2400" dirty="0">
                <a:solidFill>
                  <a:srgbClr val="2F2F2F"/>
                </a:solidFill>
              </a:rPr>
              <a:t>When time permits, check the equipment throughout the day to ensure it is working correctly. </a:t>
            </a:r>
          </a:p>
          <a:p>
            <a:pPr marL="285750" indent="-285750">
              <a:buFont typeface="Arial" panose="020B0604020202020204" pitchFamily="34" charset="0"/>
              <a:buChar char="•"/>
            </a:pPr>
            <a:r>
              <a:rPr lang="en-US" sz="2400" dirty="0">
                <a:solidFill>
                  <a:srgbClr val="2F2F2F"/>
                </a:solidFill>
              </a:rPr>
              <a:t>Election Handbook has troubleshooting guide for ExpressVote.</a:t>
            </a:r>
          </a:p>
          <a:p>
            <a:pPr marL="285750" indent="-285750">
              <a:buFont typeface="Arial" panose="020B0604020202020204" pitchFamily="34" charset="0"/>
              <a:buChar char="•"/>
            </a:pPr>
            <a:r>
              <a:rPr lang="en-US" sz="2400" dirty="0">
                <a:solidFill>
                  <a:srgbClr val="2F2F2F"/>
                </a:solidFill>
              </a:rPr>
              <a:t>If equipment does not seem to be operating correctly, </a:t>
            </a:r>
            <a:r>
              <a:rPr lang="en-US" sz="2400" b="1" dirty="0">
                <a:solidFill>
                  <a:srgbClr val="2F2F2F"/>
                </a:solidFill>
              </a:rPr>
              <a:t>call the Election Center immediately. </a:t>
            </a:r>
            <a:endParaRPr lang="en-US" sz="2400" dirty="0">
              <a:solidFill>
                <a:srgbClr val="2F2F2F"/>
              </a:solidFill>
            </a:endParaRPr>
          </a:p>
        </p:txBody>
      </p:sp>
      <p:pic>
        <p:nvPicPr>
          <p:cNvPr id="5" name="Picture 3">
            <a:extLst>
              <a:ext uri="{FF2B5EF4-FFF2-40B4-BE49-F238E27FC236}">
                <a16:creationId xmlns:a16="http://schemas.microsoft.com/office/drawing/2014/main" id="{F964FDB0-2175-4E24-A3B1-FAD0E25C216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5237" y="5113642"/>
            <a:ext cx="2285977" cy="16474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891633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0BECC-0CBB-4492-9DC1-3B5D9825D62D}"/>
              </a:ext>
            </a:extLst>
          </p:cNvPr>
          <p:cNvSpPr>
            <a:spLocks noGrp="1"/>
          </p:cNvSpPr>
          <p:nvPr>
            <p:ph type="title"/>
          </p:nvPr>
        </p:nvSpPr>
        <p:spPr>
          <a:xfrm>
            <a:off x="3444658" y="755904"/>
            <a:ext cx="7711025" cy="3084576"/>
          </a:xfrm>
        </p:spPr>
        <p:txBody>
          <a:bodyPr vert="horz" lIns="91440" tIns="45720" rIns="91440" bIns="45720" rtlCol="0" anchor="ctr">
            <a:normAutofit/>
          </a:bodyPr>
          <a:lstStyle/>
          <a:p>
            <a:pPr algn="l"/>
            <a:r>
              <a:rPr lang="en-US" sz="7200" b="1" dirty="0">
                <a:solidFill>
                  <a:schemeClr val="bg2"/>
                </a:solidFill>
                <a:latin typeface="Perpetua" panose="02020502060401020303" pitchFamily="18" charset="0"/>
              </a:rPr>
              <a:t>Closing the Polls</a:t>
            </a:r>
          </a:p>
        </p:txBody>
      </p:sp>
    </p:spTree>
    <p:extLst>
      <p:ext uri="{BB962C8B-B14F-4D97-AF65-F5344CB8AC3E}">
        <p14:creationId xmlns:p14="http://schemas.microsoft.com/office/powerpoint/2010/main" val="2126773066"/>
      </p:ext>
    </p:extLst>
  </p:cSld>
  <p:clrMapOvr>
    <a:overrideClrMapping bg1="dk1" tx1="lt1" bg2="dk2" tx2="lt2" accent1="accent1" accent2="accent2" accent3="accent3" accent4="accent4" accent5="accent5" accent6="accent6" hlink="hlink" folHlink="folHlink"/>
  </p:clrMapOvr>
</p:sld>
</file>

<file path=ppt/slides/slide15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1226B-F1D9-4FC0-8E01-9DA8BBE0ED4B}"/>
              </a:ext>
            </a:extLst>
          </p:cNvPr>
          <p:cNvSpPr>
            <a:spLocks noGrp="1"/>
          </p:cNvSpPr>
          <p:nvPr>
            <p:ph type="title"/>
          </p:nvPr>
        </p:nvSpPr>
        <p:spPr>
          <a:xfrm>
            <a:off x="1484311" y="685800"/>
            <a:ext cx="10018713" cy="1185333"/>
          </a:xfrm>
        </p:spPr>
        <p:txBody>
          <a:bodyPr vert="horz" lIns="91440" tIns="45720" rIns="91440" bIns="45720" rtlCol="0" anchor="ctr">
            <a:normAutofit/>
          </a:bodyPr>
          <a:lstStyle/>
          <a:p>
            <a:r>
              <a:rPr lang="en-US" sz="4800" b="1" dirty="0">
                <a:latin typeface="Perpetua" panose="02020502060401020303" pitchFamily="18" charset="0"/>
              </a:rPr>
              <a:t>CLOSING THE POLLS</a:t>
            </a:r>
          </a:p>
        </p:txBody>
      </p:sp>
      <p:sp>
        <p:nvSpPr>
          <p:cNvPr id="4" name="TextBox 3">
            <a:extLst>
              <a:ext uri="{FF2B5EF4-FFF2-40B4-BE49-F238E27FC236}">
                <a16:creationId xmlns:a16="http://schemas.microsoft.com/office/drawing/2014/main" id="{CA3F8548-E6F9-4B83-8E5E-7FD108729316}"/>
              </a:ext>
            </a:extLst>
          </p:cNvPr>
          <p:cNvSpPr txBox="1"/>
          <p:nvPr/>
        </p:nvSpPr>
        <p:spPr>
          <a:xfrm>
            <a:off x="1484311" y="1998133"/>
            <a:ext cx="6855356" cy="3793067"/>
          </a:xfrm>
          <a:prstGeom prst="rect">
            <a:avLst/>
          </a:prstGeom>
        </p:spPr>
        <p:txBody>
          <a:bodyPr vert="horz" lIns="91440" tIns="45720" rIns="91440" bIns="45720" rtlCol="0" anchor="ctr">
            <a:normAutofit/>
          </a:bodyPr>
          <a:lstStyle/>
          <a:p>
            <a:pPr marL="457200" indent="-457200">
              <a:spcBef>
                <a:spcPct val="20000"/>
              </a:spcBef>
              <a:spcAft>
                <a:spcPts val="600"/>
              </a:spcAft>
              <a:buClr>
                <a:schemeClr val="accent1">
                  <a:lumMod val="75000"/>
                </a:schemeClr>
              </a:buClr>
              <a:buSzPct val="145000"/>
              <a:buFont typeface="Arial"/>
              <a:buChar char="•"/>
            </a:pPr>
            <a:r>
              <a:rPr lang="en-US" sz="2400" dirty="0"/>
              <a:t>Proclaim aloud the closing of the polling place at 8 p.m. </a:t>
            </a:r>
          </a:p>
          <a:p>
            <a:pPr marL="457200" indent="-457200">
              <a:spcBef>
                <a:spcPct val="20000"/>
              </a:spcBef>
              <a:spcAft>
                <a:spcPts val="600"/>
              </a:spcAft>
              <a:buClr>
                <a:schemeClr val="accent1">
                  <a:lumMod val="75000"/>
                </a:schemeClr>
              </a:buClr>
              <a:buSzPct val="145000"/>
              <a:buFont typeface="Arial"/>
              <a:buChar char="•"/>
            </a:pPr>
            <a:r>
              <a:rPr lang="en-US" sz="2400" dirty="0"/>
              <a:t>Make sure that an election judge or official is present to ensure that the last person in line at 8 p.m. is allowed to vote, and that no one who appears after 8:00 is allowed to get in line and vote. </a:t>
            </a:r>
          </a:p>
        </p:txBody>
      </p:sp>
      <p:pic>
        <p:nvPicPr>
          <p:cNvPr id="5" name="Picture 2">
            <a:extLst>
              <a:ext uri="{FF2B5EF4-FFF2-40B4-BE49-F238E27FC236}">
                <a16:creationId xmlns:a16="http://schemas.microsoft.com/office/drawing/2014/main" id="{44FFE13C-938B-4F1E-B7DF-E7357D662C2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85907" y="2542715"/>
            <a:ext cx="2717116" cy="2702349"/>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280880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9A346-D21D-44D0-86A3-14FDC78F0777}"/>
              </a:ext>
            </a:extLst>
          </p:cNvPr>
          <p:cNvSpPr>
            <a:spLocks noGrp="1"/>
          </p:cNvSpPr>
          <p:nvPr>
            <p:ph type="title"/>
          </p:nvPr>
        </p:nvSpPr>
        <p:spPr>
          <a:xfrm>
            <a:off x="3962399" y="685800"/>
            <a:ext cx="7345891" cy="1413933"/>
          </a:xfrm>
        </p:spPr>
        <p:txBody>
          <a:bodyPr vert="horz" lIns="91440" tIns="45720" rIns="91440" bIns="45720" rtlCol="0" anchor="ctr">
            <a:normAutofit/>
          </a:bodyPr>
          <a:lstStyle/>
          <a:p>
            <a:r>
              <a:rPr lang="en-US" sz="5400" b="1" dirty="0">
                <a:latin typeface="Perpetua" panose="02020502060401020303" pitchFamily="18" charset="0"/>
              </a:rPr>
              <a:t>CLOSING THE POLLS</a:t>
            </a:r>
          </a:p>
        </p:txBody>
      </p:sp>
      <p:pic>
        <p:nvPicPr>
          <p:cNvPr id="6" name="Picture 5" descr="Diagram, engineering drawing&#10;&#10;Description automatically generated">
            <a:extLst>
              <a:ext uri="{FF2B5EF4-FFF2-40B4-BE49-F238E27FC236}">
                <a16:creationId xmlns:a16="http://schemas.microsoft.com/office/drawing/2014/main" id="{FB0084CC-67B7-405C-8935-4A6D827E108B}"/>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167" r="44393"/>
          <a:stretch/>
        </p:blipFill>
        <p:spPr>
          <a:xfrm>
            <a:off x="0" y="10"/>
            <a:ext cx="3459143" cy="68579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sp>
        <p:nvSpPr>
          <p:cNvPr id="4" name="TextBox 3">
            <a:extLst>
              <a:ext uri="{FF2B5EF4-FFF2-40B4-BE49-F238E27FC236}">
                <a16:creationId xmlns:a16="http://schemas.microsoft.com/office/drawing/2014/main" id="{768A85DC-5BDB-4C6C-BD7E-1A4875BBF1D9}"/>
              </a:ext>
            </a:extLst>
          </p:cNvPr>
          <p:cNvSpPr txBox="1"/>
          <p:nvPr/>
        </p:nvSpPr>
        <p:spPr>
          <a:xfrm>
            <a:off x="3843867" y="2048933"/>
            <a:ext cx="7659156" cy="3742267"/>
          </a:xfrm>
          <a:prstGeom prst="rect">
            <a:avLst/>
          </a:prstGeom>
        </p:spPr>
        <p:txBody>
          <a:bodyPr vert="horz" lIns="91440" tIns="45720" rIns="91440" bIns="45720" rtlCol="0" anchor="ctr">
            <a:normAutofit/>
          </a:bodyPr>
          <a:lstStyle/>
          <a:p>
            <a:pPr lvl="0" fontAlgn="base">
              <a:spcBef>
                <a:spcPct val="20000"/>
              </a:spcBef>
              <a:spcAft>
                <a:spcPts val="600"/>
              </a:spcAft>
              <a:buClr>
                <a:schemeClr val="accent1">
                  <a:lumMod val="75000"/>
                </a:schemeClr>
              </a:buClr>
              <a:buSzPct val="145000"/>
            </a:pPr>
            <a:endParaRPr lang="en-US" sz="2400" dirty="0"/>
          </a:p>
          <a:p>
            <a:pPr marL="457200" lvl="0" indent="-457200" fontAlgn="base">
              <a:spcBef>
                <a:spcPct val="20000"/>
              </a:spcBef>
              <a:spcAft>
                <a:spcPts val="600"/>
              </a:spcAft>
              <a:buClr>
                <a:schemeClr val="accent1">
                  <a:lumMod val="75000"/>
                </a:schemeClr>
              </a:buClr>
              <a:buSzPct val="145000"/>
              <a:buFont typeface="Arial"/>
              <a:buChar char="•"/>
            </a:pPr>
            <a:r>
              <a:rPr lang="en-US" sz="2400" dirty="0"/>
              <a:t>Polling Place Manager/Chief Judge will be responsible for assigning closing duties and handling security of ballots and machines.</a:t>
            </a:r>
          </a:p>
          <a:p>
            <a:pPr marL="457200" lvl="0" indent="-457200" fontAlgn="base">
              <a:spcBef>
                <a:spcPct val="20000"/>
              </a:spcBef>
              <a:spcAft>
                <a:spcPts val="600"/>
              </a:spcAft>
              <a:buClr>
                <a:schemeClr val="accent1">
                  <a:lumMod val="75000"/>
                </a:schemeClr>
              </a:buClr>
              <a:buSzPct val="145000"/>
              <a:buFont typeface="Arial"/>
              <a:buChar char="•"/>
            </a:pPr>
            <a:r>
              <a:rPr lang="en-US" sz="2400" b="1" dirty="0"/>
              <a:t>No JUDGE is allowed to leave polling place until all closing duties have been completed. </a:t>
            </a:r>
          </a:p>
        </p:txBody>
      </p:sp>
    </p:spTree>
    <p:extLst>
      <p:ext uri="{BB962C8B-B14F-4D97-AF65-F5344CB8AC3E}">
        <p14:creationId xmlns:p14="http://schemas.microsoft.com/office/powerpoint/2010/main" val="22156870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BC963-C33C-4482-B6D9-9E2D6B72F7DC}"/>
              </a:ext>
            </a:extLst>
          </p:cNvPr>
          <p:cNvSpPr>
            <a:spLocks noGrp="1"/>
          </p:cNvSpPr>
          <p:nvPr>
            <p:ph type="title"/>
          </p:nvPr>
        </p:nvSpPr>
        <p:spPr>
          <a:xfrm>
            <a:off x="1524000" y="643468"/>
            <a:ext cx="9144000" cy="3618898"/>
          </a:xfrm>
        </p:spPr>
        <p:txBody>
          <a:bodyPr vert="horz" lIns="91440" tIns="45720" rIns="91440" bIns="45720" rtlCol="0" anchor="b">
            <a:normAutofit/>
          </a:bodyPr>
          <a:lstStyle/>
          <a:p>
            <a:r>
              <a:rPr lang="en-US" sz="6600" b="1" dirty="0">
                <a:latin typeface="Perpetua" panose="02020502060401020303" pitchFamily="18" charset="0"/>
              </a:rPr>
              <a:t>Thank you for attending and signing up to be an Election Judge.</a:t>
            </a:r>
          </a:p>
        </p:txBody>
      </p:sp>
    </p:spTree>
    <p:extLst>
      <p:ext uri="{BB962C8B-B14F-4D97-AF65-F5344CB8AC3E}">
        <p14:creationId xmlns:p14="http://schemas.microsoft.com/office/powerpoint/2010/main" val="3916909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62BCD-D9E0-4C41-9314-9C53787894E5}"/>
              </a:ext>
            </a:extLst>
          </p:cNvPr>
          <p:cNvSpPr>
            <a:spLocks noGrp="1"/>
          </p:cNvSpPr>
          <p:nvPr>
            <p:ph type="title"/>
          </p:nvPr>
        </p:nvSpPr>
        <p:spPr/>
        <p:txBody>
          <a:bodyPr>
            <a:normAutofit/>
          </a:bodyPr>
          <a:lstStyle/>
          <a:p>
            <a:r>
              <a:rPr lang="en-US" sz="6000" dirty="0">
                <a:solidFill>
                  <a:schemeClr val="tx2"/>
                </a:solidFill>
                <a:latin typeface="Perpetua" panose="02020502060401020303" pitchFamily="18" charset="0"/>
              </a:rPr>
              <a:t>Election Judge Training Categories</a:t>
            </a:r>
          </a:p>
        </p:txBody>
      </p:sp>
      <p:sp>
        <p:nvSpPr>
          <p:cNvPr id="4" name="Text Placeholder 3">
            <a:extLst>
              <a:ext uri="{FF2B5EF4-FFF2-40B4-BE49-F238E27FC236}">
                <a16:creationId xmlns:a16="http://schemas.microsoft.com/office/drawing/2014/main" id="{41B54434-B15F-478F-84D4-49409D9F7A54}"/>
              </a:ext>
            </a:extLst>
          </p:cNvPr>
          <p:cNvSpPr>
            <a:spLocks noGrp="1"/>
          </p:cNvSpPr>
          <p:nvPr>
            <p:ph type="body" idx="1"/>
          </p:nvPr>
        </p:nvSpPr>
        <p:spPr>
          <a:xfrm>
            <a:off x="1484311" y="2649445"/>
            <a:ext cx="4879707" cy="576262"/>
          </a:xfrm>
          <a:solidFill>
            <a:schemeClr val="tx2">
              <a:lumMod val="60000"/>
              <a:lumOff val="40000"/>
            </a:schemeClr>
          </a:solidFill>
        </p:spPr>
        <p:txBody>
          <a:bodyPr/>
          <a:lstStyle/>
          <a:p>
            <a:r>
              <a:rPr lang="en-US" b="1" dirty="0">
                <a:solidFill>
                  <a:schemeClr val="tx1"/>
                </a:solidFill>
                <a:latin typeface="Perpetua" panose="02020502060401020303" pitchFamily="18" charset="0"/>
              </a:rPr>
              <a:t>1.  EJ Qualifications &amp; Conduct</a:t>
            </a:r>
          </a:p>
        </p:txBody>
      </p:sp>
      <p:sp>
        <p:nvSpPr>
          <p:cNvPr id="6" name="Text Placeholder 5">
            <a:extLst>
              <a:ext uri="{FF2B5EF4-FFF2-40B4-BE49-F238E27FC236}">
                <a16:creationId xmlns:a16="http://schemas.microsoft.com/office/drawing/2014/main" id="{EB014548-31CE-4891-BDDE-D4C270FC7008}"/>
              </a:ext>
            </a:extLst>
          </p:cNvPr>
          <p:cNvSpPr>
            <a:spLocks noGrp="1"/>
          </p:cNvSpPr>
          <p:nvPr>
            <p:ph type="body" sz="quarter" idx="3"/>
          </p:nvPr>
        </p:nvSpPr>
        <p:spPr>
          <a:xfrm>
            <a:off x="6880487" y="2667000"/>
            <a:ext cx="4969391" cy="576262"/>
          </a:xfrm>
          <a:solidFill>
            <a:schemeClr val="tx2">
              <a:lumMod val="60000"/>
              <a:lumOff val="40000"/>
            </a:schemeClr>
          </a:solidFill>
        </p:spPr>
        <p:txBody>
          <a:bodyPr/>
          <a:lstStyle/>
          <a:p>
            <a:r>
              <a:rPr lang="en-US" b="1" dirty="0">
                <a:solidFill>
                  <a:schemeClr val="tx1"/>
                </a:solidFill>
                <a:latin typeface="Perpetua" panose="02020502060401020303" pitchFamily="18" charset="0"/>
              </a:rPr>
              <a:t>5. General Counting Procedures</a:t>
            </a:r>
          </a:p>
        </p:txBody>
      </p:sp>
      <p:sp>
        <p:nvSpPr>
          <p:cNvPr id="9" name="Text Placeholder 3">
            <a:extLst>
              <a:ext uri="{FF2B5EF4-FFF2-40B4-BE49-F238E27FC236}">
                <a16:creationId xmlns:a16="http://schemas.microsoft.com/office/drawing/2014/main" id="{33EC88DB-FE8D-4AD5-AE71-E8858CFA7601}"/>
              </a:ext>
            </a:extLst>
          </p:cNvPr>
          <p:cNvSpPr txBox="1">
            <a:spLocks/>
          </p:cNvSpPr>
          <p:nvPr/>
        </p:nvSpPr>
        <p:spPr>
          <a:xfrm>
            <a:off x="1484310" y="3436753"/>
            <a:ext cx="4879707" cy="576262"/>
          </a:xfrm>
          <a:prstGeom prst="rect">
            <a:avLst/>
          </a:prstGeom>
          <a:solidFill>
            <a:schemeClr val="tx2">
              <a:lumMod val="60000"/>
              <a:lumOff val="40000"/>
            </a:schemeClr>
          </a:solidFill>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1">
                  <a:lumMod val="75000"/>
                </a:schemeClr>
              </a:buClr>
              <a:buSzPct val="145000"/>
              <a:buFont typeface="Arial"/>
              <a:buNone/>
              <a:defRPr sz="2800" b="0" kern="1200" cap="none">
                <a:solidFill>
                  <a:schemeClr val="accent1">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accent1">
                  <a:lumMod val="75000"/>
                </a:schemeClr>
              </a:buClr>
              <a:buSzPct val="145000"/>
              <a:buFont typeface="Arial"/>
              <a:buNone/>
              <a:defRPr sz="2000" b="1" kern="1200" cap="none">
                <a:solidFill>
                  <a:schemeClr val="tx1"/>
                </a:solidFill>
                <a:effectLst/>
                <a:latin typeface="+mn-lt"/>
                <a:ea typeface="+mn-ea"/>
                <a:cs typeface="+mn-cs"/>
              </a:defRPr>
            </a:lvl2pPr>
            <a:lvl3pPr marL="914400" indent="0" algn="l" defTabSz="457200" rtl="0" eaLnBrk="1" latinLnBrk="0" hangingPunct="1">
              <a:spcBef>
                <a:spcPct val="20000"/>
              </a:spcBef>
              <a:spcAft>
                <a:spcPts val="600"/>
              </a:spcAft>
              <a:buClr>
                <a:schemeClr val="accent1">
                  <a:lumMod val="75000"/>
                </a:schemeClr>
              </a:buClr>
              <a:buSzPct val="145000"/>
              <a:buFont typeface="Arial"/>
              <a:buNone/>
              <a:defRPr sz="1800" b="1" kern="1200" cap="none">
                <a:solidFill>
                  <a:schemeClr val="tx1"/>
                </a:solidFill>
                <a:effectLst/>
                <a:latin typeface="+mn-lt"/>
                <a:ea typeface="+mn-ea"/>
                <a:cs typeface="+mn-cs"/>
              </a:defRPr>
            </a:lvl3pPr>
            <a:lvl4pPr marL="1371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4pPr>
            <a:lvl5pPr marL="18288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5pPr>
            <a:lvl6pPr marL="22860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6pPr>
            <a:lvl7pPr marL="27432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7pPr>
            <a:lvl8pPr marL="32004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8pPr>
            <a:lvl9pPr marL="3657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9pPr>
          </a:lstStyle>
          <a:p>
            <a:r>
              <a:rPr lang="en-US" b="1" dirty="0">
                <a:solidFill>
                  <a:schemeClr val="tx1"/>
                </a:solidFill>
                <a:latin typeface="Perpetua" panose="02020502060401020303" pitchFamily="18" charset="0"/>
              </a:rPr>
              <a:t>2. Before Polls Open</a:t>
            </a:r>
          </a:p>
        </p:txBody>
      </p:sp>
      <p:sp>
        <p:nvSpPr>
          <p:cNvPr id="10" name="Text Placeholder 3">
            <a:extLst>
              <a:ext uri="{FF2B5EF4-FFF2-40B4-BE49-F238E27FC236}">
                <a16:creationId xmlns:a16="http://schemas.microsoft.com/office/drawing/2014/main" id="{3512555D-56F0-4A29-9E84-57695238107F}"/>
              </a:ext>
            </a:extLst>
          </p:cNvPr>
          <p:cNvSpPr txBox="1">
            <a:spLocks/>
          </p:cNvSpPr>
          <p:nvPr/>
        </p:nvSpPr>
        <p:spPr>
          <a:xfrm>
            <a:off x="6880487" y="3446555"/>
            <a:ext cx="4969390" cy="576262"/>
          </a:xfrm>
          <a:prstGeom prst="rect">
            <a:avLst/>
          </a:prstGeom>
          <a:solidFill>
            <a:schemeClr val="tx2">
              <a:lumMod val="60000"/>
              <a:lumOff val="40000"/>
            </a:schemeClr>
          </a:solidFill>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1">
                  <a:lumMod val="75000"/>
                </a:schemeClr>
              </a:buClr>
              <a:buSzPct val="145000"/>
              <a:buFont typeface="Arial"/>
              <a:buNone/>
              <a:defRPr sz="2800" b="0" kern="1200" cap="none">
                <a:solidFill>
                  <a:schemeClr val="accent1">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accent1">
                  <a:lumMod val="75000"/>
                </a:schemeClr>
              </a:buClr>
              <a:buSzPct val="145000"/>
              <a:buFont typeface="Arial"/>
              <a:buNone/>
              <a:defRPr sz="2000" b="1" kern="1200" cap="none">
                <a:solidFill>
                  <a:schemeClr val="tx1"/>
                </a:solidFill>
                <a:effectLst/>
                <a:latin typeface="+mn-lt"/>
                <a:ea typeface="+mn-ea"/>
                <a:cs typeface="+mn-cs"/>
              </a:defRPr>
            </a:lvl2pPr>
            <a:lvl3pPr marL="914400" indent="0" algn="l" defTabSz="457200" rtl="0" eaLnBrk="1" latinLnBrk="0" hangingPunct="1">
              <a:spcBef>
                <a:spcPct val="20000"/>
              </a:spcBef>
              <a:spcAft>
                <a:spcPts val="600"/>
              </a:spcAft>
              <a:buClr>
                <a:schemeClr val="accent1">
                  <a:lumMod val="75000"/>
                </a:schemeClr>
              </a:buClr>
              <a:buSzPct val="145000"/>
              <a:buFont typeface="Arial"/>
              <a:buNone/>
              <a:defRPr sz="1800" b="1" kern="1200" cap="none">
                <a:solidFill>
                  <a:schemeClr val="tx1"/>
                </a:solidFill>
                <a:effectLst/>
                <a:latin typeface="+mn-lt"/>
                <a:ea typeface="+mn-ea"/>
                <a:cs typeface="+mn-cs"/>
              </a:defRPr>
            </a:lvl3pPr>
            <a:lvl4pPr marL="1371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4pPr>
            <a:lvl5pPr marL="18288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5pPr>
            <a:lvl6pPr marL="22860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6pPr>
            <a:lvl7pPr marL="27432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7pPr>
            <a:lvl8pPr marL="32004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8pPr>
            <a:lvl9pPr marL="3657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9pPr>
          </a:lstStyle>
          <a:p>
            <a:r>
              <a:rPr lang="en-US" b="1" dirty="0">
                <a:solidFill>
                  <a:schemeClr val="tx1"/>
                </a:solidFill>
                <a:latin typeface="Perpetua" panose="02020502060401020303" pitchFamily="18" charset="0"/>
              </a:rPr>
              <a:t>6. Closing the Polls</a:t>
            </a:r>
          </a:p>
        </p:txBody>
      </p:sp>
      <p:sp>
        <p:nvSpPr>
          <p:cNvPr id="11" name="Text Placeholder 3">
            <a:extLst>
              <a:ext uri="{FF2B5EF4-FFF2-40B4-BE49-F238E27FC236}">
                <a16:creationId xmlns:a16="http://schemas.microsoft.com/office/drawing/2014/main" id="{B1E9B14A-0397-49D2-8309-52EDBDCA6AF4}"/>
              </a:ext>
            </a:extLst>
          </p:cNvPr>
          <p:cNvSpPr txBox="1">
            <a:spLocks/>
          </p:cNvSpPr>
          <p:nvPr/>
        </p:nvSpPr>
        <p:spPr>
          <a:xfrm>
            <a:off x="1484311" y="4226110"/>
            <a:ext cx="4879707" cy="576262"/>
          </a:xfrm>
          <a:prstGeom prst="rect">
            <a:avLst/>
          </a:prstGeom>
          <a:solidFill>
            <a:schemeClr val="tx2">
              <a:lumMod val="60000"/>
              <a:lumOff val="40000"/>
            </a:schemeClr>
          </a:solidFill>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1">
                  <a:lumMod val="75000"/>
                </a:schemeClr>
              </a:buClr>
              <a:buSzPct val="145000"/>
              <a:buFont typeface="Arial"/>
              <a:buNone/>
              <a:defRPr sz="2800" b="0" kern="1200" cap="none">
                <a:solidFill>
                  <a:schemeClr val="accent1">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accent1">
                  <a:lumMod val="75000"/>
                </a:schemeClr>
              </a:buClr>
              <a:buSzPct val="145000"/>
              <a:buFont typeface="Arial"/>
              <a:buNone/>
              <a:defRPr sz="2000" b="1" kern="1200" cap="none">
                <a:solidFill>
                  <a:schemeClr val="tx1"/>
                </a:solidFill>
                <a:effectLst/>
                <a:latin typeface="+mn-lt"/>
                <a:ea typeface="+mn-ea"/>
                <a:cs typeface="+mn-cs"/>
              </a:defRPr>
            </a:lvl2pPr>
            <a:lvl3pPr marL="914400" indent="0" algn="l" defTabSz="457200" rtl="0" eaLnBrk="1" latinLnBrk="0" hangingPunct="1">
              <a:spcBef>
                <a:spcPct val="20000"/>
              </a:spcBef>
              <a:spcAft>
                <a:spcPts val="600"/>
              </a:spcAft>
              <a:buClr>
                <a:schemeClr val="accent1">
                  <a:lumMod val="75000"/>
                </a:schemeClr>
              </a:buClr>
              <a:buSzPct val="145000"/>
              <a:buFont typeface="Arial"/>
              <a:buNone/>
              <a:defRPr sz="1800" b="1" kern="1200" cap="none">
                <a:solidFill>
                  <a:schemeClr val="tx1"/>
                </a:solidFill>
                <a:effectLst/>
                <a:latin typeface="+mn-lt"/>
                <a:ea typeface="+mn-ea"/>
                <a:cs typeface="+mn-cs"/>
              </a:defRPr>
            </a:lvl3pPr>
            <a:lvl4pPr marL="1371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4pPr>
            <a:lvl5pPr marL="18288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5pPr>
            <a:lvl6pPr marL="22860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6pPr>
            <a:lvl7pPr marL="27432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7pPr>
            <a:lvl8pPr marL="32004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8pPr>
            <a:lvl9pPr marL="3657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9pPr>
          </a:lstStyle>
          <a:p>
            <a:r>
              <a:rPr lang="en-US" b="1" dirty="0">
                <a:solidFill>
                  <a:schemeClr val="tx1"/>
                </a:solidFill>
                <a:latin typeface="Perpetua" panose="02020502060401020303" pitchFamily="18" charset="0"/>
              </a:rPr>
              <a:t>3. Election Day</a:t>
            </a:r>
          </a:p>
        </p:txBody>
      </p:sp>
      <p:sp>
        <p:nvSpPr>
          <p:cNvPr id="12" name="Text Placeholder 3">
            <a:extLst>
              <a:ext uri="{FF2B5EF4-FFF2-40B4-BE49-F238E27FC236}">
                <a16:creationId xmlns:a16="http://schemas.microsoft.com/office/drawing/2014/main" id="{5368AA63-C2BD-4E81-91A9-E8607A338170}"/>
              </a:ext>
            </a:extLst>
          </p:cNvPr>
          <p:cNvSpPr txBox="1">
            <a:spLocks/>
          </p:cNvSpPr>
          <p:nvPr/>
        </p:nvSpPr>
        <p:spPr>
          <a:xfrm>
            <a:off x="6880487" y="4226110"/>
            <a:ext cx="4969390" cy="576262"/>
          </a:xfrm>
          <a:prstGeom prst="rect">
            <a:avLst/>
          </a:prstGeom>
          <a:solidFill>
            <a:schemeClr val="tx2">
              <a:lumMod val="60000"/>
              <a:lumOff val="40000"/>
            </a:schemeClr>
          </a:solidFill>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1">
                  <a:lumMod val="75000"/>
                </a:schemeClr>
              </a:buClr>
              <a:buSzPct val="145000"/>
              <a:buFont typeface="Arial"/>
              <a:buNone/>
              <a:defRPr sz="2800" b="0" kern="1200" cap="none">
                <a:solidFill>
                  <a:schemeClr val="accent1">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accent1">
                  <a:lumMod val="75000"/>
                </a:schemeClr>
              </a:buClr>
              <a:buSzPct val="145000"/>
              <a:buFont typeface="Arial"/>
              <a:buNone/>
              <a:defRPr sz="2000" b="1" kern="1200" cap="none">
                <a:solidFill>
                  <a:schemeClr val="tx1"/>
                </a:solidFill>
                <a:effectLst/>
                <a:latin typeface="+mn-lt"/>
                <a:ea typeface="+mn-ea"/>
                <a:cs typeface="+mn-cs"/>
              </a:defRPr>
            </a:lvl2pPr>
            <a:lvl3pPr marL="914400" indent="0" algn="l" defTabSz="457200" rtl="0" eaLnBrk="1" latinLnBrk="0" hangingPunct="1">
              <a:spcBef>
                <a:spcPct val="20000"/>
              </a:spcBef>
              <a:spcAft>
                <a:spcPts val="600"/>
              </a:spcAft>
              <a:buClr>
                <a:schemeClr val="accent1">
                  <a:lumMod val="75000"/>
                </a:schemeClr>
              </a:buClr>
              <a:buSzPct val="145000"/>
              <a:buFont typeface="Arial"/>
              <a:buNone/>
              <a:defRPr sz="1800" b="1" kern="1200" cap="none">
                <a:solidFill>
                  <a:schemeClr val="tx1"/>
                </a:solidFill>
                <a:effectLst/>
                <a:latin typeface="+mn-lt"/>
                <a:ea typeface="+mn-ea"/>
                <a:cs typeface="+mn-cs"/>
              </a:defRPr>
            </a:lvl3pPr>
            <a:lvl4pPr marL="1371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4pPr>
            <a:lvl5pPr marL="18288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5pPr>
            <a:lvl6pPr marL="22860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6pPr>
            <a:lvl7pPr marL="27432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7pPr>
            <a:lvl8pPr marL="32004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8pPr>
            <a:lvl9pPr marL="3657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9pPr>
          </a:lstStyle>
          <a:p>
            <a:r>
              <a:rPr lang="en-US" b="1" dirty="0">
                <a:solidFill>
                  <a:schemeClr val="tx1"/>
                </a:solidFill>
                <a:latin typeface="Perpetua" panose="02020502060401020303" pitchFamily="18" charset="0"/>
              </a:rPr>
              <a:t>7. Special Situations</a:t>
            </a:r>
          </a:p>
        </p:txBody>
      </p:sp>
      <p:sp>
        <p:nvSpPr>
          <p:cNvPr id="13" name="Text Placeholder 3">
            <a:extLst>
              <a:ext uri="{FF2B5EF4-FFF2-40B4-BE49-F238E27FC236}">
                <a16:creationId xmlns:a16="http://schemas.microsoft.com/office/drawing/2014/main" id="{3D1B87A6-372D-4A48-8FCD-4FECCA40416A}"/>
              </a:ext>
            </a:extLst>
          </p:cNvPr>
          <p:cNvSpPr txBox="1">
            <a:spLocks/>
          </p:cNvSpPr>
          <p:nvPr/>
        </p:nvSpPr>
        <p:spPr>
          <a:xfrm>
            <a:off x="1484311" y="5005665"/>
            <a:ext cx="4879707" cy="576262"/>
          </a:xfrm>
          <a:prstGeom prst="rect">
            <a:avLst/>
          </a:prstGeom>
          <a:solidFill>
            <a:schemeClr val="tx2">
              <a:lumMod val="60000"/>
              <a:lumOff val="40000"/>
            </a:schemeClr>
          </a:solidFill>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1">
                  <a:lumMod val="75000"/>
                </a:schemeClr>
              </a:buClr>
              <a:buSzPct val="145000"/>
              <a:buFont typeface="Arial"/>
              <a:buNone/>
              <a:defRPr sz="2800" b="0" kern="1200" cap="none">
                <a:solidFill>
                  <a:schemeClr val="accent1">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accent1">
                  <a:lumMod val="75000"/>
                </a:schemeClr>
              </a:buClr>
              <a:buSzPct val="145000"/>
              <a:buFont typeface="Arial"/>
              <a:buNone/>
              <a:defRPr sz="2000" b="1" kern="1200" cap="none">
                <a:solidFill>
                  <a:schemeClr val="tx1"/>
                </a:solidFill>
                <a:effectLst/>
                <a:latin typeface="+mn-lt"/>
                <a:ea typeface="+mn-ea"/>
                <a:cs typeface="+mn-cs"/>
              </a:defRPr>
            </a:lvl2pPr>
            <a:lvl3pPr marL="914400" indent="0" algn="l" defTabSz="457200" rtl="0" eaLnBrk="1" latinLnBrk="0" hangingPunct="1">
              <a:spcBef>
                <a:spcPct val="20000"/>
              </a:spcBef>
              <a:spcAft>
                <a:spcPts val="600"/>
              </a:spcAft>
              <a:buClr>
                <a:schemeClr val="accent1">
                  <a:lumMod val="75000"/>
                </a:schemeClr>
              </a:buClr>
              <a:buSzPct val="145000"/>
              <a:buFont typeface="Arial"/>
              <a:buNone/>
              <a:defRPr sz="1800" b="1" kern="1200" cap="none">
                <a:solidFill>
                  <a:schemeClr val="tx1"/>
                </a:solidFill>
                <a:effectLst/>
                <a:latin typeface="+mn-lt"/>
                <a:ea typeface="+mn-ea"/>
                <a:cs typeface="+mn-cs"/>
              </a:defRPr>
            </a:lvl3pPr>
            <a:lvl4pPr marL="1371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4pPr>
            <a:lvl5pPr marL="18288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5pPr>
            <a:lvl6pPr marL="22860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6pPr>
            <a:lvl7pPr marL="27432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7pPr>
            <a:lvl8pPr marL="32004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8pPr>
            <a:lvl9pPr marL="3657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9pPr>
          </a:lstStyle>
          <a:p>
            <a:r>
              <a:rPr lang="en-US" b="1" dirty="0">
                <a:solidFill>
                  <a:schemeClr val="tx1"/>
                </a:solidFill>
                <a:latin typeface="Perpetua" panose="02020502060401020303" pitchFamily="18" charset="0"/>
              </a:rPr>
              <a:t>4. </a:t>
            </a:r>
            <a:r>
              <a:rPr lang="en-US" sz="2400" b="1" dirty="0">
                <a:solidFill>
                  <a:schemeClr val="tx1"/>
                </a:solidFill>
                <a:latin typeface="Perpetua" panose="02020502060401020303" pitchFamily="18" charset="0"/>
              </a:rPr>
              <a:t>Assisting Voters with Disabilities</a:t>
            </a:r>
          </a:p>
        </p:txBody>
      </p:sp>
      <p:sp>
        <p:nvSpPr>
          <p:cNvPr id="14" name="Text Placeholder 3">
            <a:extLst>
              <a:ext uri="{FF2B5EF4-FFF2-40B4-BE49-F238E27FC236}">
                <a16:creationId xmlns:a16="http://schemas.microsoft.com/office/drawing/2014/main" id="{0403221C-B0BB-4B97-A29F-3413821ACF80}"/>
              </a:ext>
            </a:extLst>
          </p:cNvPr>
          <p:cNvSpPr txBox="1">
            <a:spLocks/>
          </p:cNvSpPr>
          <p:nvPr/>
        </p:nvSpPr>
        <p:spPr>
          <a:xfrm>
            <a:off x="6888161" y="5005665"/>
            <a:ext cx="4961716" cy="576262"/>
          </a:xfrm>
          <a:prstGeom prst="rect">
            <a:avLst/>
          </a:prstGeom>
          <a:solidFill>
            <a:schemeClr val="tx2">
              <a:lumMod val="60000"/>
              <a:lumOff val="40000"/>
            </a:schemeClr>
          </a:solidFill>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1">
                  <a:lumMod val="75000"/>
                </a:schemeClr>
              </a:buClr>
              <a:buSzPct val="145000"/>
              <a:buFont typeface="Arial"/>
              <a:buNone/>
              <a:defRPr sz="2800" b="0" kern="1200" cap="none">
                <a:solidFill>
                  <a:schemeClr val="accent1">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accent1">
                  <a:lumMod val="75000"/>
                </a:schemeClr>
              </a:buClr>
              <a:buSzPct val="145000"/>
              <a:buFont typeface="Arial"/>
              <a:buNone/>
              <a:defRPr sz="2000" b="1" kern="1200" cap="none">
                <a:solidFill>
                  <a:schemeClr val="tx1"/>
                </a:solidFill>
                <a:effectLst/>
                <a:latin typeface="+mn-lt"/>
                <a:ea typeface="+mn-ea"/>
                <a:cs typeface="+mn-cs"/>
              </a:defRPr>
            </a:lvl2pPr>
            <a:lvl3pPr marL="914400" indent="0" algn="l" defTabSz="457200" rtl="0" eaLnBrk="1" latinLnBrk="0" hangingPunct="1">
              <a:spcBef>
                <a:spcPct val="20000"/>
              </a:spcBef>
              <a:spcAft>
                <a:spcPts val="600"/>
              </a:spcAft>
              <a:buClr>
                <a:schemeClr val="accent1">
                  <a:lumMod val="75000"/>
                </a:schemeClr>
              </a:buClr>
              <a:buSzPct val="145000"/>
              <a:buFont typeface="Arial"/>
              <a:buNone/>
              <a:defRPr sz="1800" b="1" kern="1200" cap="none">
                <a:solidFill>
                  <a:schemeClr val="tx1"/>
                </a:solidFill>
                <a:effectLst/>
                <a:latin typeface="+mn-lt"/>
                <a:ea typeface="+mn-ea"/>
                <a:cs typeface="+mn-cs"/>
              </a:defRPr>
            </a:lvl3pPr>
            <a:lvl4pPr marL="1371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4pPr>
            <a:lvl5pPr marL="18288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5pPr>
            <a:lvl6pPr marL="22860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6pPr>
            <a:lvl7pPr marL="27432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7pPr>
            <a:lvl8pPr marL="32004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8pPr>
            <a:lvl9pPr marL="3657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9pPr>
          </a:lstStyle>
          <a:p>
            <a:r>
              <a:rPr lang="en-US" b="1" dirty="0">
                <a:solidFill>
                  <a:schemeClr val="tx1"/>
                </a:solidFill>
                <a:latin typeface="Perpetua" panose="02020502060401020303" pitchFamily="18" charset="0"/>
              </a:rPr>
              <a:t>8. Quiz</a:t>
            </a:r>
          </a:p>
        </p:txBody>
      </p:sp>
    </p:spTree>
    <p:extLst>
      <p:ext uri="{BB962C8B-B14F-4D97-AF65-F5344CB8AC3E}">
        <p14:creationId xmlns:p14="http://schemas.microsoft.com/office/powerpoint/2010/main" val="3041156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F2FED-CB35-480B-BBD6-3A6084176D60}"/>
              </a:ext>
            </a:extLst>
          </p:cNvPr>
          <p:cNvSpPr>
            <a:spLocks noGrp="1"/>
          </p:cNvSpPr>
          <p:nvPr>
            <p:ph type="title"/>
          </p:nvPr>
        </p:nvSpPr>
        <p:spPr>
          <a:xfrm>
            <a:off x="3317068" y="346551"/>
            <a:ext cx="7711025" cy="3084576"/>
          </a:xfrm>
        </p:spPr>
        <p:txBody>
          <a:bodyPr vert="horz" lIns="91440" tIns="45720" rIns="91440" bIns="45720" rtlCol="0" anchor="ctr">
            <a:normAutofit/>
          </a:bodyPr>
          <a:lstStyle/>
          <a:p>
            <a:r>
              <a:rPr lang="en-US" sz="6000" b="1" dirty="0">
                <a:solidFill>
                  <a:schemeClr val="bg2"/>
                </a:solidFill>
                <a:latin typeface="Perpetua" panose="02020502060401020303" pitchFamily="18" charset="0"/>
              </a:rPr>
              <a:t>Election Judges Qualifications &amp; Conduct</a:t>
            </a:r>
          </a:p>
        </p:txBody>
      </p:sp>
      <p:pic>
        <p:nvPicPr>
          <p:cNvPr id="1034" name="Picture 10" descr="Stamp Qualified Stock Illustrations – 1,264 Stamp Qualified Stock  Illustrations, Vectors &amp; Clipart - Dreamstime">
            <a:extLst>
              <a:ext uri="{FF2B5EF4-FFF2-40B4-BE49-F238E27FC236}">
                <a16:creationId xmlns:a16="http://schemas.microsoft.com/office/drawing/2014/main" id="{4660D188-3170-4D8A-830B-65561B05B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0466" y="3429000"/>
            <a:ext cx="3944679" cy="2938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608533"/>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D1B15-9D72-4B96-98A5-A38E50B73C49}"/>
              </a:ext>
            </a:extLst>
          </p:cNvPr>
          <p:cNvSpPr>
            <a:spLocks noGrp="1"/>
          </p:cNvSpPr>
          <p:nvPr>
            <p:ph type="title"/>
          </p:nvPr>
        </p:nvSpPr>
        <p:spPr>
          <a:xfrm>
            <a:off x="1484311" y="685800"/>
            <a:ext cx="10018713" cy="1185333"/>
          </a:xfrm>
        </p:spPr>
        <p:txBody>
          <a:bodyPr vert="horz" lIns="91440" tIns="45720" rIns="91440" bIns="45720" rtlCol="0" anchor="ctr">
            <a:normAutofit/>
          </a:bodyPr>
          <a:lstStyle/>
          <a:p>
            <a:r>
              <a:rPr lang="en-US" sz="6000" b="1">
                <a:latin typeface="Perpetua" panose="02020502060401020303" pitchFamily="18" charset="0"/>
              </a:rPr>
              <a:t>Qualifications</a:t>
            </a:r>
          </a:p>
        </p:txBody>
      </p:sp>
      <p:sp>
        <p:nvSpPr>
          <p:cNvPr id="3" name="Text Placeholder 2">
            <a:extLst>
              <a:ext uri="{FF2B5EF4-FFF2-40B4-BE49-F238E27FC236}">
                <a16:creationId xmlns:a16="http://schemas.microsoft.com/office/drawing/2014/main" id="{B32F1947-28D2-488E-874F-B6B75F683BC0}"/>
              </a:ext>
            </a:extLst>
          </p:cNvPr>
          <p:cNvSpPr>
            <a:spLocks noGrp="1"/>
          </p:cNvSpPr>
          <p:nvPr>
            <p:ph type="body" idx="1"/>
          </p:nvPr>
        </p:nvSpPr>
        <p:spPr>
          <a:xfrm>
            <a:off x="1484311" y="1998133"/>
            <a:ext cx="6855356" cy="3793067"/>
          </a:xfrm>
        </p:spPr>
        <p:txBody>
          <a:bodyPr vert="horz" lIns="91440" tIns="45720" rIns="91440" bIns="45720" rtlCol="0" anchor="ctr">
            <a:normAutofit/>
          </a:bodyPr>
          <a:lstStyle/>
          <a:p>
            <a:pPr marL="0" indent="0" algn="l">
              <a:buFont typeface="Arial"/>
              <a:buChar char="•"/>
            </a:pPr>
            <a:r>
              <a:rPr lang="en-US" sz="2400"/>
              <a:t>An election judge must be a Registered elector of the county where serving (MCA 13-4-107)</a:t>
            </a:r>
          </a:p>
          <a:p>
            <a:pPr algn="l">
              <a:buFont typeface="Arial"/>
              <a:buChar char="•"/>
            </a:pPr>
            <a:r>
              <a:rPr lang="en-US" sz="2400" i="1"/>
              <a:t>Exception:  If the list of judges provided by the party central committees is insufficient, or a vacancy is being filled, any qualified registered elector from the county may be appointed to serve as an election judge.  (MCA 13-4-102)</a:t>
            </a:r>
          </a:p>
        </p:txBody>
      </p:sp>
      <p:pic>
        <p:nvPicPr>
          <p:cNvPr id="1026" name="Picture 2">
            <a:extLst>
              <a:ext uri="{FF2B5EF4-FFF2-40B4-BE49-F238E27FC236}">
                <a16:creationId xmlns:a16="http://schemas.microsoft.com/office/drawing/2014/main" id="{47BB1235-D83E-4C23-BD39-A584F621AA2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85907" y="2698187"/>
            <a:ext cx="2717116" cy="2391404"/>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71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CD7B2-2D99-4880-8D48-60E1B0572035}"/>
              </a:ext>
            </a:extLst>
          </p:cNvPr>
          <p:cNvSpPr>
            <a:spLocks noGrp="1"/>
          </p:cNvSpPr>
          <p:nvPr>
            <p:ph type="title"/>
          </p:nvPr>
        </p:nvSpPr>
        <p:spPr>
          <a:xfrm>
            <a:off x="3618200" y="852055"/>
            <a:ext cx="7257455" cy="1752599"/>
          </a:xfrm>
        </p:spPr>
        <p:txBody>
          <a:bodyPr vert="horz" lIns="91440" tIns="45720" rIns="91440" bIns="45720" rtlCol="0" anchor="ctr">
            <a:normAutofit/>
          </a:bodyPr>
          <a:lstStyle/>
          <a:p>
            <a:r>
              <a:rPr lang="en-US" sz="6000" b="1" dirty="0">
                <a:latin typeface="Perpetua" panose="02020502060401020303" pitchFamily="18" charset="0"/>
              </a:rPr>
              <a:t>Qualifications</a:t>
            </a:r>
          </a:p>
        </p:txBody>
      </p:sp>
      <p:sp>
        <p:nvSpPr>
          <p:cNvPr id="3" name="Text Placeholder 2">
            <a:extLst>
              <a:ext uri="{FF2B5EF4-FFF2-40B4-BE49-F238E27FC236}">
                <a16:creationId xmlns:a16="http://schemas.microsoft.com/office/drawing/2014/main" id="{F2A3B6FD-A544-4991-8E6D-A18F75AB71AA}"/>
              </a:ext>
            </a:extLst>
          </p:cNvPr>
          <p:cNvSpPr>
            <a:spLocks noGrp="1"/>
          </p:cNvSpPr>
          <p:nvPr>
            <p:ph type="body" idx="1"/>
          </p:nvPr>
        </p:nvSpPr>
        <p:spPr>
          <a:xfrm>
            <a:off x="3151474" y="2839604"/>
            <a:ext cx="8408555" cy="3494083"/>
          </a:xfrm>
        </p:spPr>
        <p:txBody>
          <a:bodyPr vert="horz" lIns="91440" tIns="45720" rIns="91440" bIns="45720" rtlCol="0" anchor="t">
            <a:normAutofit fontScale="92500"/>
          </a:bodyPr>
          <a:lstStyle/>
          <a:p>
            <a:pPr marL="0" indent="0">
              <a:buNone/>
            </a:pPr>
            <a:r>
              <a:rPr lang="en-US" sz="2800" b="0" i="0" dirty="0">
                <a:solidFill>
                  <a:srgbClr val="333333"/>
                </a:solidFill>
                <a:effectLst/>
                <a:latin typeface="Helvetica Neue"/>
              </a:rPr>
              <a:t>No election judge may be a candidate or a spouse, ascendant, descendant, brother, or sister of a candidate or a candidate's spouse or the spouse of any of these in an election precinct where the candidate's name appears on the ballot. </a:t>
            </a:r>
            <a:r>
              <a:rPr lang="en-US" sz="3200" dirty="0">
                <a:solidFill>
                  <a:schemeClr val="tx1">
                    <a:lumMod val="85000"/>
                    <a:lumOff val="15000"/>
                  </a:schemeClr>
                </a:solidFill>
              </a:rPr>
              <a:t>(M.C.A. 13-4-107)</a:t>
            </a:r>
          </a:p>
          <a:p>
            <a:r>
              <a:rPr lang="en-US" sz="3200" dirty="0">
                <a:solidFill>
                  <a:schemeClr val="accent2"/>
                </a:solidFill>
              </a:rPr>
              <a:t>Exception:  </a:t>
            </a:r>
            <a:r>
              <a:rPr lang="en-US" sz="3200" b="0" i="0" dirty="0">
                <a:solidFill>
                  <a:srgbClr val="333333"/>
                </a:solidFill>
                <a:effectLst/>
                <a:latin typeface="Helvetica Neue"/>
              </a:rPr>
              <a:t>However, this does not apply to candidates for precinct offices</a:t>
            </a:r>
            <a:r>
              <a:rPr lang="en-US" sz="3200" dirty="0"/>
              <a:t>.</a:t>
            </a:r>
          </a:p>
        </p:txBody>
      </p:sp>
    </p:spTree>
    <p:extLst>
      <p:ext uri="{BB962C8B-B14F-4D97-AF65-F5344CB8AC3E}">
        <p14:creationId xmlns:p14="http://schemas.microsoft.com/office/powerpoint/2010/main" val="454982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BCA8C-DF85-4E27-959D-568525F4A72D}"/>
              </a:ext>
            </a:extLst>
          </p:cNvPr>
          <p:cNvSpPr>
            <a:spLocks noGrp="1"/>
          </p:cNvSpPr>
          <p:nvPr>
            <p:ph type="title"/>
          </p:nvPr>
        </p:nvSpPr>
        <p:spPr>
          <a:xfrm>
            <a:off x="1529625" y="1072609"/>
            <a:ext cx="3347945" cy="4522647"/>
          </a:xfrm>
          <a:effectLst/>
        </p:spPr>
        <p:txBody>
          <a:bodyPr anchor="ctr">
            <a:normAutofit/>
          </a:bodyPr>
          <a:lstStyle/>
          <a:p>
            <a:pPr algn="l"/>
            <a:r>
              <a:rPr lang="en-US" b="1" dirty="0">
                <a:solidFill>
                  <a:schemeClr val="tx2"/>
                </a:solidFill>
                <a:latin typeface="Perpetua" panose="02020502060401020303" pitchFamily="18" charset="0"/>
              </a:rPr>
              <a:t>Housekeeping</a:t>
            </a:r>
          </a:p>
        </p:txBody>
      </p:sp>
      <p:sp>
        <p:nvSpPr>
          <p:cNvPr id="3" name="Content Placeholder 2">
            <a:extLst>
              <a:ext uri="{FF2B5EF4-FFF2-40B4-BE49-F238E27FC236}">
                <a16:creationId xmlns:a16="http://schemas.microsoft.com/office/drawing/2014/main" id="{632FA07A-A6EB-45F0-ABE7-93F57AF677D4}"/>
              </a:ext>
            </a:extLst>
          </p:cNvPr>
          <p:cNvSpPr>
            <a:spLocks noGrp="1"/>
          </p:cNvSpPr>
          <p:nvPr>
            <p:ph idx="1"/>
          </p:nvPr>
        </p:nvSpPr>
        <p:spPr>
          <a:xfrm>
            <a:off x="5449078" y="1072609"/>
            <a:ext cx="6083161" cy="4522647"/>
          </a:xfrm>
        </p:spPr>
        <p:txBody>
          <a:bodyPr anchor="ctr">
            <a:normAutofit/>
          </a:bodyPr>
          <a:lstStyle/>
          <a:p>
            <a:r>
              <a:rPr lang="en-US" sz="3200" dirty="0">
                <a:latin typeface="Cambria" panose="02040503050406030204" pitchFamily="18" charset="0"/>
                <a:ea typeface="Cambria" panose="02040503050406030204" pitchFamily="18" charset="0"/>
              </a:rPr>
              <a:t>Please turn off cell phones</a:t>
            </a:r>
          </a:p>
          <a:p>
            <a:r>
              <a:rPr lang="en-US" sz="3200" dirty="0">
                <a:latin typeface="Cambria" panose="02040503050406030204" pitchFamily="18" charset="0"/>
                <a:ea typeface="Cambria" panose="02040503050406030204" pitchFamily="18" charset="0"/>
              </a:rPr>
              <a:t>Location of Restrooms</a:t>
            </a:r>
          </a:p>
          <a:p>
            <a:r>
              <a:rPr lang="en-US" sz="3200" dirty="0">
                <a:latin typeface="Cambria" panose="02040503050406030204" pitchFamily="18" charset="0"/>
                <a:ea typeface="Cambria" panose="02040503050406030204" pitchFamily="18" charset="0"/>
              </a:rPr>
              <a:t>Treats</a:t>
            </a:r>
          </a:p>
          <a:p>
            <a:r>
              <a:rPr lang="en-US" sz="3200" dirty="0">
                <a:latin typeface="Cambria" panose="02040503050406030204" pitchFamily="18" charset="0"/>
                <a:ea typeface="Cambria" panose="02040503050406030204" pitchFamily="18" charset="0"/>
              </a:rPr>
              <a:t>Handouts</a:t>
            </a:r>
          </a:p>
          <a:p>
            <a:r>
              <a:rPr lang="en-US" sz="3200" dirty="0">
                <a:latin typeface="Cambria" panose="02040503050406030204" pitchFamily="18" charset="0"/>
                <a:ea typeface="Cambria" panose="02040503050406030204" pitchFamily="18" charset="0"/>
              </a:rPr>
              <a:t>Class will last approximately 3-4 hours</a:t>
            </a:r>
          </a:p>
        </p:txBody>
      </p:sp>
    </p:spTree>
    <p:extLst>
      <p:ext uri="{BB962C8B-B14F-4D97-AF65-F5344CB8AC3E}">
        <p14:creationId xmlns:p14="http://schemas.microsoft.com/office/powerpoint/2010/main" val="3823812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95CDC-3B62-4DE3-BA70-B12A53FEE0BD}"/>
              </a:ext>
            </a:extLst>
          </p:cNvPr>
          <p:cNvSpPr>
            <a:spLocks noGrp="1"/>
          </p:cNvSpPr>
          <p:nvPr>
            <p:ph type="title"/>
          </p:nvPr>
        </p:nvSpPr>
        <p:spPr>
          <a:xfrm>
            <a:off x="1484312" y="685800"/>
            <a:ext cx="10018711" cy="1828800"/>
          </a:xfrm>
        </p:spPr>
        <p:txBody>
          <a:bodyPr>
            <a:normAutofit fontScale="90000"/>
          </a:bodyPr>
          <a:lstStyle/>
          <a:p>
            <a:r>
              <a:rPr lang="en-US" sz="6000" b="1" dirty="0">
                <a:latin typeface="Perpetua" panose="02020502060401020303" pitchFamily="18" charset="0"/>
              </a:rPr>
              <a:t>Conduct of election judges continued…</a:t>
            </a:r>
          </a:p>
        </p:txBody>
      </p:sp>
      <p:sp>
        <p:nvSpPr>
          <p:cNvPr id="3" name="Text Placeholder 2">
            <a:extLst>
              <a:ext uri="{FF2B5EF4-FFF2-40B4-BE49-F238E27FC236}">
                <a16:creationId xmlns:a16="http://schemas.microsoft.com/office/drawing/2014/main" id="{EFC832DC-7ADF-46B9-8BBF-42A9C36FDB29}"/>
              </a:ext>
            </a:extLst>
          </p:cNvPr>
          <p:cNvSpPr>
            <a:spLocks noGrp="1"/>
          </p:cNvSpPr>
          <p:nvPr>
            <p:ph type="body" idx="1"/>
          </p:nvPr>
        </p:nvSpPr>
        <p:spPr>
          <a:xfrm>
            <a:off x="1484312" y="2584580"/>
            <a:ext cx="10018713" cy="3206620"/>
          </a:xfrm>
        </p:spPr>
        <p:txBody>
          <a:bodyPr/>
          <a:lstStyle/>
          <a:p>
            <a:pPr marL="0" indent="0" algn="l">
              <a:buNone/>
            </a:pPr>
            <a:r>
              <a:rPr lang="en-US" sz="2800" dirty="0">
                <a:solidFill>
                  <a:srgbClr val="FF0000"/>
                </a:solidFill>
              </a:rPr>
              <a:t>Election Judge should not:</a:t>
            </a:r>
          </a:p>
          <a:p>
            <a:r>
              <a:rPr lang="en-US" sz="2800" dirty="0"/>
              <a:t>allow an individual other than the elector to be present at the marking of the ballot unless the elector has a disability and chooses to receive assistance pursuant to law. </a:t>
            </a:r>
          </a:p>
          <a:p>
            <a:pPr marL="0" indent="0">
              <a:buNone/>
            </a:pPr>
            <a:r>
              <a:rPr lang="en-US" sz="2800" dirty="0">
                <a:solidFill>
                  <a:srgbClr val="FF0000"/>
                </a:solidFill>
              </a:rPr>
              <a:t>This is difficult to enforce because some individuals do not want to tell you about their disability (learning, sight, tremors, etc.)</a:t>
            </a:r>
          </a:p>
          <a:p>
            <a:endParaRPr lang="en-US" dirty="0"/>
          </a:p>
        </p:txBody>
      </p:sp>
    </p:spTree>
    <p:extLst>
      <p:ext uri="{BB962C8B-B14F-4D97-AF65-F5344CB8AC3E}">
        <p14:creationId xmlns:p14="http://schemas.microsoft.com/office/powerpoint/2010/main" val="4188999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EB2F1-B854-419A-8B62-AB80961687F1}"/>
              </a:ext>
            </a:extLst>
          </p:cNvPr>
          <p:cNvSpPr>
            <a:spLocks noGrp="1"/>
          </p:cNvSpPr>
          <p:nvPr>
            <p:ph type="title"/>
          </p:nvPr>
        </p:nvSpPr>
        <p:spPr>
          <a:xfrm>
            <a:off x="1574800" y="338664"/>
            <a:ext cx="10018713" cy="1185333"/>
          </a:xfrm>
        </p:spPr>
        <p:txBody>
          <a:bodyPr vert="horz" lIns="91440" tIns="45720" rIns="91440" bIns="45720" rtlCol="0" anchor="ctr">
            <a:normAutofit/>
          </a:bodyPr>
          <a:lstStyle/>
          <a:p>
            <a:r>
              <a:rPr lang="en-US" sz="4400" b="1">
                <a:latin typeface="Perpetua" panose="02020502060401020303" pitchFamily="18" charset="0"/>
              </a:rPr>
              <a:t>An Election Judge SHOULD NOT</a:t>
            </a:r>
          </a:p>
        </p:txBody>
      </p:sp>
      <p:sp>
        <p:nvSpPr>
          <p:cNvPr id="3" name="Text Placeholder 2">
            <a:extLst>
              <a:ext uri="{FF2B5EF4-FFF2-40B4-BE49-F238E27FC236}">
                <a16:creationId xmlns:a16="http://schemas.microsoft.com/office/drawing/2014/main" id="{4B8E3CA4-A469-4874-B75B-320460047FFE}"/>
              </a:ext>
            </a:extLst>
          </p:cNvPr>
          <p:cNvSpPr>
            <a:spLocks noGrp="1"/>
          </p:cNvSpPr>
          <p:nvPr>
            <p:ph type="body" idx="1"/>
          </p:nvPr>
        </p:nvSpPr>
        <p:spPr>
          <a:xfrm>
            <a:off x="1484311" y="1998133"/>
            <a:ext cx="6855356" cy="3793067"/>
          </a:xfrm>
        </p:spPr>
        <p:txBody>
          <a:bodyPr vert="horz" lIns="91440" tIns="45720" rIns="91440" bIns="45720" rtlCol="0" anchor="ctr">
            <a:normAutofit/>
          </a:bodyPr>
          <a:lstStyle/>
          <a:p>
            <a:pPr marL="342900" indent="-342900" algn="l">
              <a:buFont typeface="Arial"/>
              <a:buChar char="•"/>
            </a:pPr>
            <a:r>
              <a:rPr lang="en-US" sz="2400"/>
              <a:t>Turn a voter away from the polls.</a:t>
            </a:r>
          </a:p>
          <a:p>
            <a:pPr marL="342900" indent="-342900" algn="l">
              <a:buFont typeface="Arial"/>
              <a:buChar char="•"/>
            </a:pPr>
            <a:r>
              <a:rPr lang="en-US" sz="2400"/>
              <a:t>Deposit a ballot that does not contain the “official ballot” stamp (unless the judges agree that the missing stamp is due to an election judge error).</a:t>
            </a:r>
          </a:p>
          <a:p>
            <a:pPr marL="342900" indent="-342900" algn="l">
              <a:buFont typeface="Arial"/>
              <a:buChar char="•"/>
            </a:pPr>
            <a:r>
              <a:rPr lang="en-US" sz="2400"/>
              <a:t>Open or examine the ballot of a voter before putting it in the ballot box.</a:t>
            </a:r>
          </a:p>
          <a:p>
            <a:pPr marL="342900" indent="-342900" algn="l">
              <a:buFont typeface="Arial"/>
              <a:buChar char="•"/>
            </a:pPr>
            <a:r>
              <a:rPr lang="en-US" sz="2400"/>
              <a:t>Look at any mark on the ballot made by the elector.</a:t>
            </a:r>
          </a:p>
        </p:txBody>
      </p:sp>
      <p:pic>
        <p:nvPicPr>
          <p:cNvPr id="2050" name="Picture 2">
            <a:extLst>
              <a:ext uri="{FF2B5EF4-FFF2-40B4-BE49-F238E27FC236}">
                <a16:creationId xmlns:a16="http://schemas.microsoft.com/office/drawing/2014/main" id="{D9287A82-364C-4D98-8660-EB17836C69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159" r="21319" b="1"/>
          <a:stretch/>
        </p:blipFill>
        <p:spPr bwMode="auto">
          <a:xfrm>
            <a:off x="8785907" y="1998131"/>
            <a:ext cx="2717116" cy="3791517"/>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692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EB2F1-B854-419A-8B62-AB80961687F1}"/>
              </a:ext>
            </a:extLst>
          </p:cNvPr>
          <p:cNvSpPr>
            <a:spLocks noGrp="1"/>
          </p:cNvSpPr>
          <p:nvPr>
            <p:ph type="title"/>
          </p:nvPr>
        </p:nvSpPr>
        <p:spPr>
          <a:xfrm>
            <a:off x="1484312" y="685800"/>
            <a:ext cx="10018711" cy="1218501"/>
          </a:xfrm>
        </p:spPr>
        <p:txBody>
          <a:bodyPr>
            <a:normAutofit/>
          </a:bodyPr>
          <a:lstStyle/>
          <a:p>
            <a:r>
              <a:rPr lang="en-US" sz="5400" b="1" dirty="0">
                <a:latin typeface="Perpetua" panose="02020502060401020303" pitchFamily="18" charset="0"/>
              </a:rPr>
              <a:t>An Election Judge SHOULD NOT</a:t>
            </a:r>
          </a:p>
        </p:txBody>
      </p:sp>
      <p:sp>
        <p:nvSpPr>
          <p:cNvPr id="3" name="Text Placeholder 2">
            <a:extLst>
              <a:ext uri="{FF2B5EF4-FFF2-40B4-BE49-F238E27FC236}">
                <a16:creationId xmlns:a16="http://schemas.microsoft.com/office/drawing/2014/main" id="{4B8E3CA4-A469-4874-B75B-320460047FFE}"/>
              </a:ext>
            </a:extLst>
          </p:cNvPr>
          <p:cNvSpPr>
            <a:spLocks noGrp="1"/>
          </p:cNvSpPr>
          <p:nvPr>
            <p:ph type="body" idx="1"/>
          </p:nvPr>
        </p:nvSpPr>
        <p:spPr>
          <a:xfrm>
            <a:off x="1484312" y="2600587"/>
            <a:ext cx="9040619" cy="2600587"/>
          </a:xfrm>
        </p:spPr>
        <p:txBody>
          <a:bodyPr>
            <a:normAutofit/>
          </a:bodyPr>
          <a:lstStyle/>
          <a:p>
            <a:pPr marL="342900" indent="-342900" algn="l">
              <a:buFont typeface="Arial" panose="020B0604020202020204" pitchFamily="34" charset="0"/>
              <a:buChar char="•"/>
            </a:pPr>
            <a:r>
              <a:rPr lang="en-US" sz="3200" dirty="0"/>
              <a:t>Answer a question incorrectly. If you don’t know the answer, tell them you are unsure, and we will find out the right answer.</a:t>
            </a:r>
          </a:p>
          <a:p>
            <a:pPr algn="l"/>
            <a:endParaRPr lang="en-US" sz="2400" dirty="0"/>
          </a:p>
        </p:txBody>
      </p:sp>
      <p:pic>
        <p:nvPicPr>
          <p:cNvPr id="3074" name="Picture 2">
            <a:extLst>
              <a:ext uri="{FF2B5EF4-FFF2-40B4-BE49-F238E27FC236}">
                <a16:creationId xmlns:a16="http://schemas.microsoft.com/office/drawing/2014/main" id="{D06F2FE6-BB42-48DC-8291-2C9D7A0D29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4317" y="4692423"/>
            <a:ext cx="1552575" cy="19145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4420AB3-B1BC-4D5B-A22B-6524B6B023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0455" y="2300680"/>
            <a:ext cx="16002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876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C2C1F-280A-4644-AD62-527B4D135F4D}"/>
              </a:ext>
            </a:extLst>
          </p:cNvPr>
          <p:cNvSpPr>
            <a:spLocks noGrp="1"/>
          </p:cNvSpPr>
          <p:nvPr>
            <p:ph type="title"/>
          </p:nvPr>
        </p:nvSpPr>
        <p:spPr>
          <a:xfrm>
            <a:off x="3854450" y="965200"/>
            <a:ext cx="7372350" cy="1264816"/>
          </a:xfrm>
        </p:spPr>
        <p:txBody>
          <a:bodyPr vert="horz" lIns="91440" tIns="45720" rIns="91440" bIns="45720" rtlCol="0" anchor="b">
            <a:normAutofit/>
          </a:bodyPr>
          <a:lstStyle/>
          <a:p>
            <a:pPr algn="l"/>
            <a:r>
              <a:rPr lang="en-US" sz="6600" b="1" dirty="0">
                <a:latin typeface="Perpetua" panose="02020502060401020303" pitchFamily="18" charset="0"/>
              </a:rPr>
              <a:t>Compensation</a:t>
            </a:r>
          </a:p>
        </p:txBody>
      </p:sp>
      <p:sp>
        <p:nvSpPr>
          <p:cNvPr id="3" name="TextBox 2">
            <a:extLst>
              <a:ext uri="{FF2B5EF4-FFF2-40B4-BE49-F238E27FC236}">
                <a16:creationId xmlns:a16="http://schemas.microsoft.com/office/drawing/2014/main" id="{C24D392A-7DC9-4463-80CB-0D803A2253F9}"/>
              </a:ext>
            </a:extLst>
          </p:cNvPr>
          <p:cNvSpPr txBox="1"/>
          <p:nvPr/>
        </p:nvSpPr>
        <p:spPr>
          <a:xfrm>
            <a:off x="4049486" y="3041780"/>
            <a:ext cx="6889758" cy="523220"/>
          </a:xfrm>
          <a:prstGeom prst="rect">
            <a:avLst/>
          </a:prstGeom>
          <a:solidFill>
            <a:schemeClr val="accent5">
              <a:lumMod val="20000"/>
              <a:lumOff val="80000"/>
            </a:schemeClr>
          </a:solidFill>
        </p:spPr>
        <p:txBody>
          <a:bodyPr wrap="square" rtlCol="0">
            <a:spAutoFit/>
          </a:bodyPr>
          <a:lstStyle/>
          <a:p>
            <a:r>
              <a:rPr lang="en-US" sz="2800" b="1" dirty="0">
                <a:latin typeface="Cambria" panose="02040503050406030204" pitchFamily="18" charset="0"/>
                <a:ea typeface="Cambria" panose="02040503050406030204" pitchFamily="18" charset="0"/>
              </a:rPr>
              <a:t>ELECTION JUDGE – $12.00 PER HOUR</a:t>
            </a:r>
          </a:p>
        </p:txBody>
      </p:sp>
      <p:sp>
        <p:nvSpPr>
          <p:cNvPr id="26" name="TextBox 25">
            <a:extLst>
              <a:ext uri="{FF2B5EF4-FFF2-40B4-BE49-F238E27FC236}">
                <a16:creationId xmlns:a16="http://schemas.microsoft.com/office/drawing/2014/main" id="{5BA53081-2563-4D68-9E42-E97888679F7B}"/>
              </a:ext>
            </a:extLst>
          </p:cNvPr>
          <p:cNvSpPr txBox="1"/>
          <p:nvPr/>
        </p:nvSpPr>
        <p:spPr>
          <a:xfrm>
            <a:off x="4049486" y="3821125"/>
            <a:ext cx="6889756" cy="523220"/>
          </a:xfrm>
          <a:prstGeom prst="rect">
            <a:avLst/>
          </a:prstGeom>
          <a:solidFill>
            <a:schemeClr val="accent5">
              <a:lumMod val="60000"/>
              <a:lumOff val="40000"/>
            </a:schemeClr>
          </a:solidFill>
        </p:spPr>
        <p:txBody>
          <a:bodyPr wrap="square" rtlCol="0">
            <a:spAutoFit/>
          </a:bodyPr>
          <a:lstStyle/>
          <a:p>
            <a:r>
              <a:rPr lang="en-US" sz="2800" b="1" dirty="0">
                <a:latin typeface="Cambria" panose="02040503050406030204" pitchFamily="18" charset="0"/>
                <a:ea typeface="Cambria" panose="02040503050406030204" pitchFamily="18" charset="0"/>
              </a:rPr>
              <a:t>CHIEF JUDGE – $13.00 PER HOUR</a:t>
            </a:r>
          </a:p>
        </p:txBody>
      </p:sp>
      <p:sp>
        <p:nvSpPr>
          <p:cNvPr id="27" name="TextBox 26">
            <a:extLst>
              <a:ext uri="{FF2B5EF4-FFF2-40B4-BE49-F238E27FC236}">
                <a16:creationId xmlns:a16="http://schemas.microsoft.com/office/drawing/2014/main" id="{24732E1F-FF55-4537-9EB9-0C2520EE101E}"/>
              </a:ext>
            </a:extLst>
          </p:cNvPr>
          <p:cNvSpPr txBox="1"/>
          <p:nvPr/>
        </p:nvSpPr>
        <p:spPr>
          <a:xfrm>
            <a:off x="4049486" y="4635191"/>
            <a:ext cx="6889757" cy="954107"/>
          </a:xfrm>
          <a:prstGeom prst="rect">
            <a:avLst/>
          </a:prstGeom>
          <a:solidFill>
            <a:schemeClr val="accent4">
              <a:lumMod val="60000"/>
              <a:lumOff val="40000"/>
            </a:schemeClr>
          </a:solidFill>
        </p:spPr>
        <p:txBody>
          <a:bodyPr wrap="square" rtlCol="0">
            <a:spAutoFit/>
          </a:bodyPr>
          <a:lstStyle/>
          <a:p>
            <a:r>
              <a:rPr lang="en-US" sz="2800" b="1" dirty="0">
                <a:latin typeface="Cambria" panose="02040503050406030204" pitchFamily="18" charset="0"/>
                <a:ea typeface="Cambria" panose="02040503050406030204" pitchFamily="18" charset="0"/>
              </a:rPr>
              <a:t>POLLING PLACE MANAGER – $15.00 PER HOUR</a:t>
            </a:r>
          </a:p>
        </p:txBody>
      </p:sp>
    </p:spTree>
    <p:extLst>
      <p:ext uri="{BB962C8B-B14F-4D97-AF65-F5344CB8AC3E}">
        <p14:creationId xmlns:p14="http://schemas.microsoft.com/office/powerpoint/2010/main" val="3093042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0CBAD-A8EE-4336-9E58-F49F5E1EE1B7}"/>
              </a:ext>
            </a:extLst>
          </p:cNvPr>
          <p:cNvSpPr>
            <a:spLocks noGrp="1"/>
          </p:cNvSpPr>
          <p:nvPr>
            <p:ph type="title"/>
          </p:nvPr>
        </p:nvSpPr>
        <p:spPr>
          <a:xfrm>
            <a:off x="1484311" y="685800"/>
            <a:ext cx="10018713" cy="2434905"/>
          </a:xfrm>
        </p:spPr>
        <p:txBody>
          <a:bodyPr>
            <a:normAutofit/>
          </a:bodyPr>
          <a:lstStyle/>
          <a:p>
            <a:pPr marL="0" indent="0"/>
            <a:r>
              <a:rPr lang="en-US" sz="3100" dirty="0">
                <a:latin typeface="Perpetua" panose="02020502060401020303" pitchFamily="18" charset="0"/>
              </a:rPr>
              <a:t>Montana Law requires that election judges must be paid at least the prevailing state or federal minimum wage, whichever is greater, for the number of hours worked during the election. </a:t>
            </a:r>
            <a:br>
              <a:rPr lang="en-US" sz="3100" dirty="0">
                <a:latin typeface="Perpetua" panose="02020502060401020303" pitchFamily="18" charset="0"/>
              </a:rPr>
            </a:br>
            <a:r>
              <a:rPr lang="en-US" sz="3100" dirty="0">
                <a:solidFill>
                  <a:srgbClr val="FF0000"/>
                </a:solidFill>
                <a:latin typeface="Perpetua" panose="02020502060401020303" pitchFamily="18" charset="0"/>
              </a:rPr>
              <a:t>Payment will be mailed by the second week of the following month. </a:t>
            </a:r>
            <a:endParaRPr lang="en-US" dirty="0"/>
          </a:p>
        </p:txBody>
      </p:sp>
      <p:sp>
        <p:nvSpPr>
          <p:cNvPr id="3" name="TextBox 2">
            <a:extLst>
              <a:ext uri="{FF2B5EF4-FFF2-40B4-BE49-F238E27FC236}">
                <a16:creationId xmlns:a16="http://schemas.microsoft.com/office/drawing/2014/main" id="{DA86367D-E8C8-405C-B380-5B2FCC37DECB}"/>
              </a:ext>
            </a:extLst>
          </p:cNvPr>
          <p:cNvSpPr txBox="1"/>
          <p:nvPr/>
        </p:nvSpPr>
        <p:spPr>
          <a:xfrm rot="20268394">
            <a:off x="1577130" y="3698451"/>
            <a:ext cx="2508308" cy="2031325"/>
          </a:xfrm>
          <a:prstGeom prst="rect">
            <a:avLst/>
          </a:prstGeom>
          <a:noFill/>
        </p:spPr>
        <p:txBody>
          <a:bodyPr wrap="square" rtlCol="0">
            <a:spAutoFit/>
          </a:bodyPr>
          <a:lstStyle/>
          <a:p>
            <a:r>
              <a:rPr lang="en-US" dirty="0">
                <a:latin typeface="Perpetua" panose="02020502060401020303" pitchFamily="18" charset="0"/>
              </a:rPr>
              <a:t>There’s </a:t>
            </a:r>
            <a:r>
              <a:rPr lang="en-US" b="1" dirty="0">
                <a:latin typeface="Perpetua" panose="02020502060401020303" pitchFamily="18" charset="0"/>
              </a:rPr>
              <a:t>LOTS</a:t>
            </a:r>
            <a:r>
              <a:rPr lang="en-US" dirty="0">
                <a:latin typeface="Perpetua" panose="02020502060401020303" pitchFamily="18" charset="0"/>
              </a:rPr>
              <a:t> to do after an election: Post Election Audit, Recount, Counting Provisional Ballots, Breaking Down Returned Supplies, Certification of Results, and  MORE!</a:t>
            </a:r>
          </a:p>
        </p:txBody>
      </p:sp>
      <p:pic>
        <p:nvPicPr>
          <p:cNvPr id="4098" name="Picture 2">
            <a:extLst>
              <a:ext uri="{FF2B5EF4-FFF2-40B4-BE49-F238E27FC236}">
                <a16:creationId xmlns:a16="http://schemas.microsoft.com/office/drawing/2014/main" id="{C06EBD99-521B-4ED8-BB79-36B83407AD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735" y="3771138"/>
            <a:ext cx="1885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453A0759-69AD-4160-BF5E-CCBF1C66D0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0405" y="3418713"/>
            <a:ext cx="19812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521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505BD-A34B-4576-94E3-51646236CF8F}"/>
              </a:ext>
            </a:extLst>
          </p:cNvPr>
          <p:cNvSpPr>
            <a:spLocks noGrp="1"/>
          </p:cNvSpPr>
          <p:nvPr>
            <p:ph type="title"/>
          </p:nvPr>
        </p:nvSpPr>
        <p:spPr>
          <a:xfrm>
            <a:off x="3302286" y="852055"/>
            <a:ext cx="8432228" cy="1752599"/>
          </a:xfrm>
        </p:spPr>
        <p:txBody>
          <a:bodyPr vert="horz" lIns="91440" tIns="45720" rIns="91440" bIns="45720" rtlCol="0" anchor="ctr">
            <a:normAutofit/>
          </a:bodyPr>
          <a:lstStyle/>
          <a:p>
            <a:r>
              <a:rPr lang="en-US" sz="4800" b="1" dirty="0">
                <a:latin typeface="Perpetua" panose="02020502060401020303" pitchFamily="18" charset="0"/>
              </a:rPr>
              <a:t>Compensation of Election cont.</a:t>
            </a:r>
          </a:p>
        </p:txBody>
      </p:sp>
      <p:sp>
        <p:nvSpPr>
          <p:cNvPr id="3" name="Text Placeholder 2">
            <a:extLst>
              <a:ext uri="{FF2B5EF4-FFF2-40B4-BE49-F238E27FC236}">
                <a16:creationId xmlns:a16="http://schemas.microsoft.com/office/drawing/2014/main" id="{8C2EB294-053C-4C27-A9A0-3FAC7F64D0FE}"/>
              </a:ext>
            </a:extLst>
          </p:cNvPr>
          <p:cNvSpPr>
            <a:spLocks noGrp="1"/>
          </p:cNvSpPr>
          <p:nvPr>
            <p:ph type="body" idx="1"/>
          </p:nvPr>
        </p:nvSpPr>
        <p:spPr>
          <a:xfrm>
            <a:off x="3457862" y="2838893"/>
            <a:ext cx="8276651" cy="3167052"/>
          </a:xfrm>
        </p:spPr>
        <p:txBody>
          <a:bodyPr vert="horz" lIns="91440" tIns="45720" rIns="91440" bIns="45720" rtlCol="0" anchor="t">
            <a:normAutofit/>
          </a:bodyPr>
          <a:lstStyle/>
          <a:p>
            <a:pPr marL="0" indent="0">
              <a:buNone/>
            </a:pPr>
            <a:r>
              <a:rPr lang="en-US" sz="3000" dirty="0">
                <a:ea typeface="Cambria" panose="02040503050406030204" pitchFamily="18" charset="0"/>
              </a:rPr>
              <a:t>Carbon County reimburses mileage to and from training or assigned polling place. </a:t>
            </a:r>
          </a:p>
          <a:p>
            <a:pPr marL="0" indent="0">
              <a:buNone/>
            </a:pPr>
            <a:r>
              <a:rPr lang="en-US" sz="3000" dirty="0">
                <a:ea typeface="Cambria" panose="02040503050406030204" pitchFamily="18" charset="0"/>
              </a:rPr>
              <a:t>Election Judges are exempt from unemployment insurance coverage if their compensation is less than $1000 in the calendar year.</a:t>
            </a:r>
          </a:p>
        </p:txBody>
      </p:sp>
    </p:spTree>
    <p:extLst>
      <p:ext uri="{BB962C8B-B14F-4D97-AF65-F5344CB8AC3E}">
        <p14:creationId xmlns:p14="http://schemas.microsoft.com/office/powerpoint/2010/main" val="2946564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505BD-A34B-4576-94E3-51646236CF8F}"/>
              </a:ext>
            </a:extLst>
          </p:cNvPr>
          <p:cNvSpPr>
            <a:spLocks noGrp="1"/>
          </p:cNvSpPr>
          <p:nvPr>
            <p:ph type="title"/>
          </p:nvPr>
        </p:nvSpPr>
        <p:spPr>
          <a:xfrm>
            <a:off x="1207255" y="688021"/>
            <a:ext cx="3889343" cy="5105400"/>
          </a:xfrm>
        </p:spPr>
        <p:txBody>
          <a:bodyPr vert="horz" lIns="91440" tIns="45720" rIns="91440" bIns="45720" rtlCol="0" anchor="ctr">
            <a:normAutofit/>
          </a:bodyPr>
          <a:lstStyle/>
          <a:p>
            <a:pPr algn="l"/>
            <a:r>
              <a:rPr lang="en-US" sz="2800" b="1" dirty="0">
                <a:solidFill>
                  <a:schemeClr val="tx2"/>
                </a:solidFill>
              </a:rPr>
              <a:t>Polling place staffing requirements</a:t>
            </a:r>
          </a:p>
        </p:txBody>
      </p:sp>
      <p:sp>
        <p:nvSpPr>
          <p:cNvPr id="3" name="Text Placeholder 2">
            <a:extLst>
              <a:ext uri="{FF2B5EF4-FFF2-40B4-BE49-F238E27FC236}">
                <a16:creationId xmlns:a16="http://schemas.microsoft.com/office/drawing/2014/main" id="{8C2EB294-053C-4C27-A9A0-3FAC7F64D0FE}"/>
              </a:ext>
            </a:extLst>
          </p:cNvPr>
          <p:cNvSpPr>
            <a:spLocks noGrp="1"/>
          </p:cNvSpPr>
          <p:nvPr>
            <p:ph type="body" idx="1"/>
          </p:nvPr>
        </p:nvSpPr>
        <p:spPr>
          <a:xfrm>
            <a:off x="4554519" y="685801"/>
            <a:ext cx="7374625" cy="5105400"/>
          </a:xfrm>
        </p:spPr>
        <p:txBody>
          <a:bodyPr vert="horz" lIns="91440" tIns="45720" rIns="91440" bIns="45720" rtlCol="0" anchor="ctr">
            <a:normAutofit/>
          </a:bodyPr>
          <a:lstStyle/>
          <a:p>
            <a:pPr marL="0" indent="0">
              <a:buNone/>
            </a:pPr>
            <a:r>
              <a:rPr lang="en-US" sz="2800" dirty="0">
                <a:solidFill>
                  <a:srgbClr val="C00000"/>
                </a:solidFill>
                <a:latin typeface="Cambria" panose="02040503050406030204" pitchFamily="18" charset="0"/>
                <a:ea typeface="Cambria" panose="02040503050406030204" pitchFamily="18" charset="0"/>
              </a:rPr>
              <a:t>Election judges may not leave the premises where the polling place is located during the hours they are assigned to work.</a:t>
            </a:r>
          </a:p>
          <a:p>
            <a:pPr marL="457200" lvl="1" indent="0">
              <a:buNone/>
              <a:defRPr/>
            </a:pPr>
            <a:r>
              <a:rPr lang="en-US" sz="2800" dirty="0">
                <a:latin typeface="Cambria" panose="02040503050406030204" pitchFamily="18" charset="0"/>
                <a:ea typeface="Cambria" panose="02040503050406030204" pitchFamily="18" charset="0"/>
              </a:rPr>
              <a:t>• </a:t>
            </a:r>
            <a:r>
              <a:rPr lang="en-US" sz="2800" dirty="0">
                <a:solidFill>
                  <a:schemeClr val="accent1">
                    <a:lumMod val="50000"/>
                  </a:schemeClr>
                </a:solidFill>
                <a:latin typeface="Cambria" panose="02040503050406030204" pitchFamily="18" charset="0"/>
                <a:ea typeface="Cambria" panose="02040503050406030204" pitchFamily="18" charset="0"/>
              </a:rPr>
              <a:t>Exception: </a:t>
            </a:r>
            <a:r>
              <a:rPr lang="en-US" sz="2800" dirty="0">
                <a:solidFill>
                  <a:schemeClr val="tx1"/>
                </a:solidFill>
                <a:latin typeface="Cambria" panose="02040503050406030204" pitchFamily="18" charset="0"/>
                <a:ea typeface="Cambria" panose="02040503050406030204" pitchFamily="18" charset="0"/>
              </a:rPr>
              <a:t>The Election Administrator may grant permission to leave, but only for illness or a family emergency.</a:t>
            </a:r>
          </a:p>
          <a:p>
            <a:pPr marL="457200" lvl="1" indent="0">
              <a:buNone/>
              <a:defRPr/>
            </a:pPr>
            <a:r>
              <a:rPr lang="en-US" sz="2800" dirty="0">
                <a:latin typeface="Cambria" panose="02040503050406030204" pitchFamily="18" charset="0"/>
                <a:ea typeface="Cambria" panose="02040503050406030204" pitchFamily="18" charset="0"/>
              </a:rPr>
              <a:t>• </a:t>
            </a:r>
            <a:r>
              <a:rPr lang="en-US" sz="2800" dirty="0">
                <a:solidFill>
                  <a:schemeClr val="accent1">
                    <a:lumMod val="50000"/>
                  </a:schemeClr>
                </a:solidFill>
                <a:latin typeface="Cambria" panose="02040503050406030204" pitchFamily="18" charset="0"/>
                <a:ea typeface="Cambria" panose="02040503050406030204" pitchFamily="18" charset="0"/>
              </a:rPr>
              <a:t>Exception:</a:t>
            </a:r>
            <a:r>
              <a:rPr lang="en-US" sz="2800" dirty="0">
                <a:latin typeface="Cambria" panose="02040503050406030204" pitchFamily="18" charset="0"/>
                <a:ea typeface="Cambria" panose="02040503050406030204" pitchFamily="18" charset="0"/>
              </a:rPr>
              <a:t> </a:t>
            </a:r>
            <a:r>
              <a:rPr lang="en-US" sz="2800" dirty="0">
                <a:solidFill>
                  <a:schemeClr val="tx1"/>
                </a:solidFill>
                <a:latin typeface="Cambria" panose="02040503050406030204" pitchFamily="18" charset="0"/>
                <a:ea typeface="Cambria" panose="02040503050406030204" pitchFamily="18" charset="0"/>
              </a:rPr>
              <a:t>The Election Administrator has approved a split shift between two judges.</a:t>
            </a:r>
          </a:p>
        </p:txBody>
      </p:sp>
      <p:pic>
        <p:nvPicPr>
          <p:cNvPr id="5122" name="Picture 2">
            <a:extLst>
              <a:ext uri="{FF2B5EF4-FFF2-40B4-BE49-F238E27FC236}">
                <a16:creationId xmlns:a16="http://schemas.microsoft.com/office/drawing/2014/main" id="{D0F16BA9-B80A-4B18-8AC1-B31BFAB51F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1260" y="5287249"/>
            <a:ext cx="4403709" cy="1636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198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505BD-A34B-4576-94E3-51646236CF8F}"/>
              </a:ext>
            </a:extLst>
          </p:cNvPr>
          <p:cNvSpPr>
            <a:spLocks noGrp="1"/>
          </p:cNvSpPr>
          <p:nvPr>
            <p:ph type="title"/>
          </p:nvPr>
        </p:nvSpPr>
        <p:spPr>
          <a:xfrm>
            <a:off x="2174683" y="111720"/>
            <a:ext cx="3041557" cy="4522647"/>
          </a:xfrm>
          <a:effectLst/>
        </p:spPr>
        <p:txBody>
          <a:bodyPr vert="horz" lIns="91440" tIns="45720" rIns="91440" bIns="45720" rtlCol="0" anchor="ctr">
            <a:normAutofit/>
          </a:bodyPr>
          <a:lstStyle/>
          <a:p>
            <a:pPr algn="l"/>
            <a:r>
              <a:rPr lang="en-US" b="1" dirty="0">
                <a:solidFill>
                  <a:schemeClr val="tx2"/>
                </a:solidFill>
              </a:rPr>
              <a:t>Polling place staffing requirements continued</a:t>
            </a:r>
          </a:p>
        </p:txBody>
      </p:sp>
      <p:sp>
        <p:nvSpPr>
          <p:cNvPr id="3" name="Text Placeholder 2">
            <a:extLst>
              <a:ext uri="{FF2B5EF4-FFF2-40B4-BE49-F238E27FC236}">
                <a16:creationId xmlns:a16="http://schemas.microsoft.com/office/drawing/2014/main" id="{8C2EB294-053C-4C27-A9A0-3FAC7F64D0FE}"/>
              </a:ext>
            </a:extLst>
          </p:cNvPr>
          <p:cNvSpPr>
            <a:spLocks noGrp="1"/>
          </p:cNvSpPr>
          <p:nvPr>
            <p:ph type="body" idx="1"/>
          </p:nvPr>
        </p:nvSpPr>
        <p:spPr>
          <a:xfrm>
            <a:off x="5216240" y="377101"/>
            <a:ext cx="6383207" cy="4522647"/>
          </a:xfrm>
        </p:spPr>
        <p:txBody>
          <a:bodyPr vert="horz" lIns="91440" tIns="45720" rIns="91440" bIns="45720" rtlCol="0" anchor="ctr">
            <a:normAutofit lnSpcReduction="10000"/>
          </a:bodyPr>
          <a:lstStyle/>
          <a:p>
            <a:pPr marL="342900" indent="-342900" algn="l">
              <a:buFont typeface="Arial"/>
              <a:buChar char="•"/>
              <a:defRPr/>
            </a:pPr>
            <a:r>
              <a:rPr lang="en-US" dirty="0"/>
              <a:t>By law, if you need to leave for an emergency, you need to record the time you left and reason on your timesheet.  </a:t>
            </a:r>
          </a:p>
          <a:p>
            <a:pPr marL="342900" indent="-342900" algn="l">
              <a:buFont typeface="Arial"/>
              <a:buChar char="•"/>
              <a:defRPr/>
            </a:pPr>
            <a:r>
              <a:rPr lang="en-US" dirty="0"/>
              <a:t>The Election Administrator may appoint a judge to replace an excused judge if time permits.</a:t>
            </a:r>
            <a:br>
              <a:rPr lang="en-US" dirty="0"/>
            </a:br>
            <a:endParaRPr lang="en-US" dirty="0"/>
          </a:p>
          <a:p>
            <a:pPr marL="800100" lvl="1" indent="-342900">
              <a:buFont typeface="Wingdings" panose="05000000000000000000" pitchFamily="2" charset="2"/>
              <a:buChar char="Ø"/>
              <a:defRPr/>
            </a:pPr>
            <a:r>
              <a:rPr lang="en-US" sz="2000" dirty="0">
                <a:solidFill>
                  <a:schemeClr val="accent2"/>
                </a:solidFill>
              </a:rPr>
              <a:t>Exception:  </a:t>
            </a:r>
            <a:r>
              <a:rPr lang="en-US" sz="2000" dirty="0">
                <a:solidFill>
                  <a:schemeClr val="tx1"/>
                </a:solidFill>
              </a:rPr>
              <a:t>If a judge needs to call the elections office or use the restroom, etc. - she/he can do so if the other judges are available at the table.  No more than one judge may leave at a time to go to the restroom.</a:t>
            </a:r>
          </a:p>
          <a:p>
            <a:pPr marL="800100" lvl="1" indent="-342900">
              <a:buFont typeface="Wingdings" panose="05000000000000000000" pitchFamily="2" charset="2"/>
              <a:buChar char="Ø"/>
              <a:defRPr/>
            </a:pPr>
            <a:r>
              <a:rPr lang="en-US" sz="2000" dirty="0">
                <a:solidFill>
                  <a:schemeClr val="accent2"/>
                </a:solidFill>
              </a:rPr>
              <a:t>Exception: </a:t>
            </a:r>
            <a:r>
              <a:rPr lang="en-US" sz="2000" dirty="0">
                <a:solidFill>
                  <a:schemeClr val="tx1"/>
                </a:solidFill>
              </a:rPr>
              <a:t>Two judges are allowed to leave premises for curb-side voting, this will be discussed during Assisting Voter with Disabilities.</a:t>
            </a:r>
          </a:p>
        </p:txBody>
      </p:sp>
      <p:sp>
        <p:nvSpPr>
          <p:cNvPr id="21" name="TextBox 20">
            <a:extLst>
              <a:ext uri="{FF2B5EF4-FFF2-40B4-BE49-F238E27FC236}">
                <a16:creationId xmlns:a16="http://schemas.microsoft.com/office/drawing/2014/main" id="{5896BCC2-C176-404F-A58A-DF7E9B901333}"/>
              </a:ext>
            </a:extLst>
          </p:cNvPr>
          <p:cNvSpPr txBox="1"/>
          <p:nvPr/>
        </p:nvSpPr>
        <p:spPr>
          <a:xfrm>
            <a:off x="6580262" y="5238750"/>
            <a:ext cx="3332859" cy="1200329"/>
          </a:xfrm>
          <a:prstGeom prst="rect">
            <a:avLst/>
          </a:prstGeom>
          <a:noFill/>
        </p:spPr>
        <p:txBody>
          <a:bodyPr wrap="square">
            <a:spAutoFit/>
          </a:bodyPr>
          <a:lstStyle/>
          <a:p>
            <a:r>
              <a:rPr lang="en-US" b="0" i="0" u="none" strike="noStrike">
                <a:solidFill>
                  <a:srgbClr val="FF0000"/>
                </a:solidFill>
                <a:effectLst/>
                <a:latin typeface="Perpetua" panose="02020502060401020303" pitchFamily="18" charset="0"/>
              </a:rPr>
              <a:t>Election judges serving in a different precinct</a:t>
            </a:r>
            <a:r>
              <a:rPr lang="en-US" b="0" i="0" u="none" strike="noStrike">
                <a:solidFill>
                  <a:srgbClr val="000000"/>
                </a:solidFill>
                <a:effectLst/>
                <a:latin typeface="Perpetua" panose="02020502060401020303" pitchFamily="18" charset="0"/>
              </a:rPr>
              <a:t> from the one in which they are Registered </a:t>
            </a:r>
            <a:r>
              <a:rPr lang="en-US" b="0" i="0" u="none" strike="noStrike">
                <a:solidFill>
                  <a:srgbClr val="FF0000"/>
                </a:solidFill>
                <a:effectLst/>
                <a:latin typeface="Perpetua" panose="02020502060401020303" pitchFamily="18" charset="0"/>
              </a:rPr>
              <a:t>MUST </a:t>
            </a:r>
            <a:r>
              <a:rPr lang="en-US" b="0" i="0" u="none" strike="noStrike">
                <a:solidFill>
                  <a:srgbClr val="000000"/>
                </a:solidFill>
                <a:effectLst/>
                <a:latin typeface="Perpetua" panose="02020502060401020303" pitchFamily="18" charset="0"/>
              </a:rPr>
              <a:t>vote by absentee ballot.</a:t>
            </a:r>
            <a:endParaRPr lang="en-US"/>
          </a:p>
        </p:txBody>
      </p:sp>
      <p:pic>
        <p:nvPicPr>
          <p:cNvPr id="6146" name="Picture 2">
            <a:extLst>
              <a:ext uri="{FF2B5EF4-FFF2-40B4-BE49-F238E27FC236}">
                <a16:creationId xmlns:a16="http://schemas.microsoft.com/office/drawing/2014/main" id="{BF100971-3B89-484E-8DB5-B2FAADB633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3121" y="5165129"/>
            <a:ext cx="1970278" cy="1384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8696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6F282-78BF-4E14-9B1D-9924DC2F67CA}"/>
              </a:ext>
            </a:extLst>
          </p:cNvPr>
          <p:cNvSpPr>
            <a:spLocks noGrp="1"/>
          </p:cNvSpPr>
          <p:nvPr>
            <p:ph type="title"/>
          </p:nvPr>
        </p:nvSpPr>
        <p:spPr>
          <a:xfrm>
            <a:off x="1648047" y="643468"/>
            <a:ext cx="9997853" cy="1910819"/>
          </a:xfrm>
        </p:spPr>
        <p:txBody>
          <a:bodyPr vert="horz" lIns="91440" tIns="45720" rIns="91440" bIns="45720" rtlCol="0" anchor="b">
            <a:normAutofit fontScale="90000"/>
          </a:bodyPr>
          <a:lstStyle/>
          <a:p>
            <a:r>
              <a:rPr lang="en-US" sz="5400" b="1" dirty="0">
                <a:latin typeface="Perpetua" panose="02020502060401020303" pitchFamily="18" charset="0"/>
              </a:rPr>
              <a:t>Judges cannot leave the polling places for a smoke break or to go pick up food</a:t>
            </a:r>
          </a:p>
        </p:txBody>
      </p:sp>
      <p:pic>
        <p:nvPicPr>
          <p:cNvPr id="7170" name="Picture 2">
            <a:extLst>
              <a:ext uri="{FF2B5EF4-FFF2-40B4-BE49-F238E27FC236}">
                <a16:creationId xmlns:a16="http://schemas.microsoft.com/office/drawing/2014/main" id="{86B631E6-F2FF-4A01-83E4-7D0F8079F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3517" y="3429000"/>
            <a:ext cx="2085975" cy="20097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E971C344-C8C8-4FDC-8DD5-58D4B79893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6498" y="3019424"/>
            <a:ext cx="3448050" cy="282892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3EC9068D-D752-4F6C-BF12-D949F6371F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5208" y="3356103"/>
            <a:ext cx="2047875" cy="204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1675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BAC1A-411A-4F56-AAF3-6D6FF1B6C9F8}"/>
              </a:ext>
            </a:extLst>
          </p:cNvPr>
          <p:cNvSpPr>
            <a:spLocks noGrp="1"/>
          </p:cNvSpPr>
          <p:nvPr>
            <p:ph type="title"/>
          </p:nvPr>
        </p:nvSpPr>
        <p:spPr>
          <a:xfrm>
            <a:off x="2004969" y="685800"/>
            <a:ext cx="9498055" cy="1537283"/>
          </a:xfrm>
        </p:spPr>
        <p:txBody>
          <a:bodyPr>
            <a:normAutofit/>
          </a:bodyPr>
          <a:lstStyle/>
          <a:p>
            <a:r>
              <a:rPr lang="en-US" sz="6000" b="1" dirty="0">
                <a:latin typeface="Perpetua" panose="02020502060401020303" pitchFamily="18" charset="0"/>
              </a:rPr>
              <a:t>Political Opinions</a:t>
            </a:r>
          </a:p>
        </p:txBody>
      </p:sp>
      <p:sp>
        <p:nvSpPr>
          <p:cNvPr id="3" name="TextBox 2">
            <a:extLst>
              <a:ext uri="{FF2B5EF4-FFF2-40B4-BE49-F238E27FC236}">
                <a16:creationId xmlns:a16="http://schemas.microsoft.com/office/drawing/2014/main" id="{260A2379-575A-436F-B5BC-0A1C87B9F0C3}"/>
              </a:ext>
            </a:extLst>
          </p:cNvPr>
          <p:cNvSpPr txBox="1"/>
          <p:nvPr/>
        </p:nvSpPr>
        <p:spPr>
          <a:xfrm>
            <a:off x="2004968" y="2407039"/>
            <a:ext cx="9498055" cy="3046988"/>
          </a:xfrm>
          <a:prstGeom prst="rect">
            <a:avLst/>
          </a:prstGeom>
          <a:noFill/>
        </p:spPr>
        <p:txBody>
          <a:bodyPr wrap="square" rtlCol="0">
            <a:spAutoFit/>
          </a:bodyPr>
          <a:lstStyle/>
          <a:p>
            <a:pPr marL="0" indent="0" algn="ctr">
              <a:buNone/>
            </a:pPr>
            <a:r>
              <a:rPr lang="en-US" sz="3200" dirty="0"/>
              <a:t>YOU ARE </a:t>
            </a:r>
            <a:r>
              <a:rPr lang="en-US" sz="3200" b="1" dirty="0">
                <a:solidFill>
                  <a:srgbClr val="FF0000"/>
                </a:solidFill>
              </a:rPr>
              <a:t>NOT</a:t>
            </a:r>
            <a:r>
              <a:rPr lang="en-US" sz="3200" dirty="0">
                <a:solidFill>
                  <a:schemeClr val="accent2"/>
                </a:solidFill>
              </a:rPr>
              <a:t> </a:t>
            </a:r>
            <a:r>
              <a:rPr lang="en-US" sz="3200" dirty="0"/>
              <a:t>ALLOWED TO DISCUSS POLITICS, CANDIDATES OR ISSUES WHEN YOU ARE WORKING AS AN ELECTION JUDGE.  </a:t>
            </a:r>
            <a:r>
              <a:rPr lang="en-US" sz="3200" i="1" dirty="0"/>
              <a:t>Providing your political opinions while working as an election judge is grounds for automatic termination. You could also risk being </a:t>
            </a:r>
            <a:r>
              <a:rPr lang="en-US" sz="3200" i="1"/>
              <a:t>referred for charges of</a:t>
            </a:r>
            <a:r>
              <a:rPr lang="en-US" sz="3200" i="1" dirty="0"/>
              <a:t> “official misconduct” or a misdemeanor.</a:t>
            </a:r>
            <a:endParaRPr lang="en-US" sz="3200" dirty="0"/>
          </a:p>
        </p:txBody>
      </p:sp>
    </p:spTree>
    <p:extLst>
      <p:ext uri="{BB962C8B-B14F-4D97-AF65-F5344CB8AC3E}">
        <p14:creationId xmlns:p14="http://schemas.microsoft.com/office/powerpoint/2010/main" val="1039168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B5E15-E01A-4328-8A5C-61DDB1F2D280}"/>
              </a:ext>
            </a:extLst>
          </p:cNvPr>
          <p:cNvSpPr>
            <a:spLocks noGrp="1"/>
          </p:cNvSpPr>
          <p:nvPr>
            <p:ph type="title"/>
          </p:nvPr>
        </p:nvSpPr>
        <p:spPr>
          <a:xfrm>
            <a:off x="1472656" y="881110"/>
            <a:ext cx="3096384" cy="3643603"/>
          </a:xfrm>
        </p:spPr>
        <p:txBody>
          <a:bodyPr>
            <a:normAutofit/>
          </a:bodyPr>
          <a:lstStyle/>
          <a:p>
            <a:pPr algn="l"/>
            <a:r>
              <a:rPr lang="en-US" sz="4800" b="1" dirty="0">
                <a:latin typeface="Perpetua" panose="02020502060401020303" pitchFamily="18" charset="0"/>
                <a:ea typeface="Cambria" panose="02040503050406030204" pitchFamily="18" charset="0"/>
              </a:rPr>
              <a:t>References</a:t>
            </a:r>
          </a:p>
        </p:txBody>
      </p:sp>
      <p:sp>
        <p:nvSpPr>
          <p:cNvPr id="3" name="Content Placeholder 2">
            <a:extLst>
              <a:ext uri="{FF2B5EF4-FFF2-40B4-BE49-F238E27FC236}">
                <a16:creationId xmlns:a16="http://schemas.microsoft.com/office/drawing/2014/main" id="{ADB159D1-8CA1-4C2C-8247-F16605B1BF12}"/>
              </a:ext>
            </a:extLst>
          </p:cNvPr>
          <p:cNvSpPr>
            <a:spLocks noGrp="1"/>
          </p:cNvSpPr>
          <p:nvPr>
            <p:ph idx="1"/>
          </p:nvPr>
        </p:nvSpPr>
        <p:spPr>
          <a:xfrm>
            <a:off x="5117106" y="685801"/>
            <a:ext cx="6385918" cy="5105400"/>
          </a:xfrm>
        </p:spPr>
        <p:txBody>
          <a:bodyPr>
            <a:normAutofit/>
          </a:bodyPr>
          <a:lstStyle/>
          <a:p>
            <a:r>
              <a:rPr lang="en-US" sz="3600" dirty="0">
                <a:latin typeface="Cambria" panose="02040503050406030204" pitchFamily="18" charset="0"/>
                <a:ea typeface="Cambria" panose="02040503050406030204" pitchFamily="18" charset="0"/>
              </a:rPr>
              <a:t>Secretary of State Administrative Rules</a:t>
            </a:r>
          </a:p>
          <a:p>
            <a:r>
              <a:rPr lang="en-US" sz="3600" dirty="0">
                <a:latin typeface="Cambria" panose="02040503050406030204" pitchFamily="18" charset="0"/>
                <a:ea typeface="Cambria" panose="02040503050406030204" pitchFamily="18" charset="0"/>
              </a:rPr>
              <a:t>2024 Election Handbook</a:t>
            </a:r>
          </a:p>
          <a:p>
            <a:r>
              <a:rPr lang="en-US" sz="3600" dirty="0">
                <a:latin typeface="Cambria" panose="02040503050406030204" pitchFamily="18" charset="0"/>
                <a:ea typeface="Cambria" panose="02040503050406030204" pitchFamily="18" charset="0"/>
              </a:rPr>
              <a:t>2023 Montana State Statute</a:t>
            </a:r>
          </a:p>
        </p:txBody>
      </p:sp>
    </p:spTree>
    <p:extLst>
      <p:ext uri="{BB962C8B-B14F-4D97-AF65-F5344CB8AC3E}">
        <p14:creationId xmlns:p14="http://schemas.microsoft.com/office/powerpoint/2010/main" val="1005734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F302D-326A-47F7-89F6-0554376377FF}"/>
              </a:ext>
            </a:extLst>
          </p:cNvPr>
          <p:cNvSpPr>
            <a:spLocks noGrp="1"/>
          </p:cNvSpPr>
          <p:nvPr>
            <p:ph type="ctrTitle"/>
          </p:nvPr>
        </p:nvSpPr>
        <p:spPr>
          <a:xfrm>
            <a:off x="3863780" y="228082"/>
            <a:ext cx="7372350" cy="3404680"/>
          </a:xfrm>
        </p:spPr>
        <p:txBody>
          <a:bodyPr>
            <a:normAutofit/>
          </a:bodyPr>
          <a:lstStyle/>
          <a:p>
            <a:pPr algn="l">
              <a:lnSpc>
                <a:spcPct val="90000"/>
              </a:lnSpc>
            </a:pPr>
            <a:r>
              <a:rPr lang="en-US" sz="4400">
                <a:latin typeface="Perpetua" panose="02020502060401020303" pitchFamily="18" charset="0"/>
              </a:rPr>
              <a:t>Do not wear apparel or leave magazines or newspaper articles on voting table which could influence a voter while working as an Election Judge.</a:t>
            </a:r>
          </a:p>
        </p:txBody>
      </p:sp>
      <p:pic>
        <p:nvPicPr>
          <p:cNvPr id="8194" name="Picture 2">
            <a:extLst>
              <a:ext uri="{FF2B5EF4-FFF2-40B4-BE49-F238E27FC236}">
                <a16:creationId xmlns:a16="http://schemas.microsoft.com/office/drawing/2014/main" id="{C53C1431-8368-4533-94A1-D3F19FB974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5417" y="4459568"/>
            <a:ext cx="2343150" cy="157162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91E97054-5351-4785-B5B0-A93C52EB9D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543" y="4573868"/>
            <a:ext cx="1409700" cy="145732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1596BC74-2568-4AE7-917F-68D9129E91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0194" y="4678060"/>
            <a:ext cx="1104900" cy="130492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a:extLst>
              <a:ext uri="{FF2B5EF4-FFF2-40B4-BE49-F238E27FC236}">
                <a16:creationId xmlns:a16="http://schemas.microsoft.com/office/drawing/2014/main" id="{D504935A-1A1D-4DEB-9BCD-4536793A32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01398" y="3773768"/>
            <a:ext cx="1695450" cy="225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7780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C0A54D2-0A3D-4007-BE38-9A72AB9667D7}"/>
              </a:ext>
            </a:extLst>
          </p:cNvPr>
          <p:cNvSpPr>
            <a:spLocks noGrp="1"/>
          </p:cNvSpPr>
          <p:nvPr>
            <p:ph type="subTitle" idx="1"/>
          </p:nvPr>
        </p:nvSpPr>
        <p:spPr>
          <a:xfrm>
            <a:off x="1413104" y="48785"/>
            <a:ext cx="3760459" cy="2546646"/>
          </a:xfrm>
        </p:spPr>
        <p:txBody>
          <a:bodyPr anchor="ctr">
            <a:normAutofit/>
          </a:bodyPr>
          <a:lstStyle/>
          <a:p>
            <a:pPr lvl="1">
              <a:lnSpc>
                <a:spcPct val="90000"/>
              </a:lnSpc>
            </a:pPr>
            <a:r>
              <a:rPr lang="en-US" sz="3200" b="1" dirty="0">
                <a:solidFill>
                  <a:schemeClr val="tx1"/>
                </a:solidFill>
                <a:latin typeface="Perpetua" panose="02020502060401020303" pitchFamily="18" charset="0"/>
              </a:rPr>
              <a:t>Personal Responsibilities</a:t>
            </a:r>
          </a:p>
        </p:txBody>
      </p:sp>
      <p:sp>
        <p:nvSpPr>
          <p:cNvPr id="6" name="TextBox 5">
            <a:extLst>
              <a:ext uri="{FF2B5EF4-FFF2-40B4-BE49-F238E27FC236}">
                <a16:creationId xmlns:a16="http://schemas.microsoft.com/office/drawing/2014/main" id="{B462B129-CC48-4E1C-B0F4-F6429A30876C}"/>
              </a:ext>
            </a:extLst>
          </p:cNvPr>
          <p:cNvSpPr txBox="1"/>
          <p:nvPr/>
        </p:nvSpPr>
        <p:spPr>
          <a:xfrm>
            <a:off x="4624853" y="1800861"/>
            <a:ext cx="7279126" cy="3293209"/>
          </a:xfrm>
          <a:prstGeom prst="rect">
            <a:avLst/>
          </a:prstGeom>
          <a:noFill/>
        </p:spPr>
        <p:txBody>
          <a:bodyPr wrap="square" rtlCol="0">
            <a:spAutoFit/>
          </a:bodyPr>
          <a:lstStyle/>
          <a:p>
            <a:pPr marL="742950" lvl="1" indent="-285750">
              <a:buFont typeface="Arial" panose="020B0604020202020204" pitchFamily="34" charset="0"/>
              <a:buChar char="•"/>
            </a:pPr>
            <a:r>
              <a:rPr lang="en-US" sz="2600" dirty="0"/>
              <a:t>Dress in layers. Most polling places are held in gymnasiums. The temperature can fluctuate considerably.</a:t>
            </a:r>
          </a:p>
          <a:p>
            <a:pPr marL="742950" lvl="1" indent="-285750">
              <a:buFont typeface="Arial" panose="020B0604020202020204" pitchFamily="34" charset="0"/>
              <a:buChar char="•"/>
            </a:pPr>
            <a:r>
              <a:rPr lang="en-US" sz="2600" dirty="0"/>
              <a:t>Clothing and shoes should be comfortable (make sure they do not advertise for any candidate or political issue).</a:t>
            </a:r>
          </a:p>
          <a:p>
            <a:pPr marL="742950" lvl="1" indent="-285750">
              <a:buFont typeface="Arial" panose="020B0604020202020204" pitchFamily="34" charset="0"/>
              <a:buChar char="•"/>
            </a:pPr>
            <a:r>
              <a:rPr lang="en-US" sz="2600" dirty="0"/>
              <a:t>Bring a cushion to sit on if you have one, most of the chairs provided are metal folding chairs.</a:t>
            </a:r>
          </a:p>
        </p:txBody>
      </p:sp>
      <p:pic>
        <p:nvPicPr>
          <p:cNvPr id="9218" name="Picture 2">
            <a:extLst>
              <a:ext uri="{FF2B5EF4-FFF2-40B4-BE49-F238E27FC236}">
                <a16:creationId xmlns:a16="http://schemas.microsoft.com/office/drawing/2014/main" id="{D289D03F-955D-433A-B424-AE60CCC144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667" y="4262569"/>
            <a:ext cx="2333625"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569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B5F07-9558-428E-B699-F1D4FBCABAFF}"/>
              </a:ext>
            </a:extLst>
          </p:cNvPr>
          <p:cNvSpPr>
            <a:spLocks noGrp="1"/>
          </p:cNvSpPr>
          <p:nvPr>
            <p:ph type="title"/>
          </p:nvPr>
        </p:nvSpPr>
        <p:spPr>
          <a:xfrm>
            <a:off x="2248250" y="685800"/>
            <a:ext cx="8984610" cy="1752599"/>
          </a:xfrm>
        </p:spPr>
        <p:txBody>
          <a:bodyPr>
            <a:normAutofit/>
          </a:bodyPr>
          <a:lstStyle/>
          <a:p>
            <a:r>
              <a:rPr lang="en-US" sz="6000" b="1" dirty="0">
                <a:latin typeface="Perpetua" panose="02020502060401020303" pitchFamily="18" charset="0"/>
              </a:rPr>
              <a:t>Meals</a:t>
            </a:r>
          </a:p>
        </p:txBody>
      </p:sp>
      <p:sp>
        <p:nvSpPr>
          <p:cNvPr id="3" name="TextBox 2">
            <a:extLst>
              <a:ext uri="{FF2B5EF4-FFF2-40B4-BE49-F238E27FC236}">
                <a16:creationId xmlns:a16="http://schemas.microsoft.com/office/drawing/2014/main" id="{437C3B9D-25D2-49B1-BE20-53738CA27006}"/>
              </a:ext>
            </a:extLst>
          </p:cNvPr>
          <p:cNvSpPr txBox="1"/>
          <p:nvPr/>
        </p:nvSpPr>
        <p:spPr>
          <a:xfrm>
            <a:off x="2411835" y="2697060"/>
            <a:ext cx="8821025"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You will need to bring </a:t>
            </a:r>
            <a:r>
              <a:rPr lang="en-US" sz="2800" i="1" dirty="0">
                <a:solidFill>
                  <a:srgbClr val="FF0000"/>
                </a:solidFill>
              </a:rPr>
              <a:t>all </a:t>
            </a:r>
            <a:r>
              <a:rPr lang="en-US" sz="2800" dirty="0"/>
              <a:t>meals with you unless someone is going to deliver a meal to you.</a:t>
            </a:r>
          </a:p>
          <a:p>
            <a:pPr marL="285750" indent="-285750">
              <a:buFont typeface="Arial" panose="020B0604020202020204" pitchFamily="34" charset="0"/>
              <a:buChar char="•"/>
            </a:pPr>
            <a:r>
              <a:rPr lang="en-US" sz="2800" dirty="0"/>
              <a:t>You may not leave to pick up food.</a:t>
            </a:r>
          </a:p>
          <a:p>
            <a:pPr marL="0" indent="0">
              <a:buNone/>
            </a:pPr>
            <a:endParaRPr lang="en-US" sz="2800" dirty="0"/>
          </a:p>
        </p:txBody>
      </p:sp>
      <p:pic>
        <p:nvPicPr>
          <p:cNvPr id="10242" name="Picture 2">
            <a:extLst>
              <a:ext uri="{FF2B5EF4-FFF2-40B4-BE49-F238E27FC236}">
                <a16:creationId xmlns:a16="http://schemas.microsoft.com/office/drawing/2014/main" id="{1D589FB3-5AE0-43C6-8FE5-B0F4044CEE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5651" y="476249"/>
            <a:ext cx="205740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CD26F604-F661-4729-A882-9225EA057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5255" y="847724"/>
            <a:ext cx="647700" cy="15906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remium Vector | Fast food delivery man clipart images">
            <a:extLst>
              <a:ext uri="{FF2B5EF4-FFF2-40B4-BE49-F238E27FC236}">
                <a16:creationId xmlns:a16="http://schemas.microsoft.com/office/drawing/2014/main" id="{4B402B2B-7ACA-43B5-81F2-3A34C42831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0126" y="4401881"/>
            <a:ext cx="2263626" cy="2263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2975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E40D6-3A6D-43AE-9C9C-F16F7308F7CD}"/>
              </a:ext>
            </a:extLst>
          </p:cNvPr>
          <p:cNvSpPr>
            <a:spLocks noGrp="1"/>
          </p:cNvSpPr>
          <p:nvPr>
            <p:ph type="title"/>
          </p:nvPr>
        </p:nvSpPr>
        <p:spPr>
          <a:xfrm>
            <a:off x="1484312" y="685800"/>
            <a:ext cx="10018711" cy="1545672"/>
          </a:xfrm>
        </p:spPr>
        <p:txBody>
          <a:bodyPr>
            <a:normAutofit/>
          </a:bodyPr>
          <a:lstStyle/>
          <a:p>
            <a:r>
              <a:rPr lang="en-US" sz="6000" b="1" dirty="0">
                <a:latin typeface="Perpetua" panose="02020502060401020303" pitchFamily="18" charset="0"/>
              </a:rPr>
              <a:t>Entertainment</a:t>
            </a:r>
          </a:p>
        </p:txBody>
      </p:sp>
      <p:sp>
        <p:nvSpPr>
          <p:cNvPr id="3" name="Text Placeholder 2">
            <a:extLst>
              <a:ext uri="{FF2B5EF4-FFF2-40B4-BE49-F238E27FC236}">
                <a16:creationId xmlns:a16="http://schemas.microsoft.com/office/drawing/2014/main" id="{2DA63B14-F6A9-47C3-AD60-5DC0A71EE4B0}"/>
              </a:ext>
            </a:extLst>
          </p:cNvPr>
          <p:cNvSpPr>
            <a:spLocks noGrp="1"/>
          </p:cNvSpPr>
          <p:nvPr>
            <p:ph type="body" idx="1"/>
          </p:nvPr>
        </p:nvSpPr>
        <p:spPr>
          <a:xfrm>
            <a:off x="1484312" y="2432807"/>
            <a:ext cx="10302220" cy="2938943"/>
          </a:xfrm>
        </p:spPr>
        <p:txBody>
          <a:bodyPr/>
          <a:lstStyle/>
          <a:p>
            <a:pPr marL="342900" indent="-342900">
              <a:buFont typeface="Arial" panose="020B0604020202020204" pitchFamily="34" charset="0"/>
              <a:buChar char="•"/>
            </a:pPr>
            <a:r>
              <a:rPr lang="en-US" sz="2400" dirty="0"/>
              <a:t>During certain elections, voter turnout can be low.  I would suggest that you bring a book, knitting, cards, etc. to help pass the time.</a:t>
            </a:r>
          </a:p>
          <a:p>
            <a:pPr marL="342900" indent="-342900">
              <a:buFont typeface="Arial" panose="020B0604020202020204" pitchFamily="34" charset="0"/>
              <a:buChar char="•"/>
            </a:pPr>
            <a:r>
              <a:rPr lang="en-US" sz="2400" dirty="0"/>
              <a:t>However, you must put these items away when you have an elector at your voting table.</a:t>
            </a:r>
          </a:p>
          <a:p>
            <a:pPr marL="342900" indent="-342900">
              <a:buFont typeface="Arial" panose="020B0604020202020204" pitchFamily="34" charset="0"/>
              <a:buChar char="•"/>
            </a:pPr>
            <a:r>
              <a:rPr lang="en-US" sz="2400" dirty="0"/>
              <a:t>Promotion of commercial or group/organization interests are prohibited.</a:t>
            </a:r>
          </a:p>
          <a:p>
            <a:endParaRPr lang="en-US" dirty="0"/>
          </a:p>
        </p:txBody>
      </p:sp>
      <p:pic>
        <p:nvPicPr>
          <p:cNvPr id="3074" name="Picture 2" descr="Knitting cliparts at Dynamic pickaxe 2019 | Free clip art, Clip art, Sewing  clipart">
            <a:extLst>
              <a:ext uri="{FF2B5EF4-FFF2-40B4-BE49-F238E27FC236}">
                <a16:creationId xmlns:a16="http://schemas.microsoft.com/office/drawing/2014/main" id="{5521D7B6-E5FF-434B-A9B4-877E35C1FC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7797" y="317081"/>
            <a:ext cx="1799782" cy="180479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ook Clipart Images - Free Download on Freepik">
            <a:extLst>
              <a:ext uri="{FF2B5EF4-FFF2-40B4-BE49-F238E27FC236}">
                <a16:creationId xmlns:a16="http://schemas.microsoft.com/office/drawing/2014/main" id="{02134630-1C4F-4C1D-88F0-2189A2E2E4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1392" y="4835905"/>
            <a:ext cx="2212237" cy="1936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474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9B9ED-03DA-47A8-AC5A-BD8B5A70A5DF}"/>
              </a:ext>
            </a:extLst>
          </p:cNvPr>
          <p:cNvSpPr>
            <a:spLocks noGrp="1"/>
          </p:cNvSpPr>
          <p:nvPr>
            <p:ph type="title"/>
          </p:nvPr>
        </p:nvSpPr>
        <p:spPr>
          <a:xfrm>
            <a:off x="1484311" y="685800"/>
            <a:ext cx="10018713" cy="2300681"/>
          </a:xfrm>
        </p:spPr>
        <p:txBody>
          <a:bodyPr>
            <a:normAutofit/>
          </a:bodyPr>
          <a:lstStyle/>
          <a:p>
            <a:r>
              <a:rPr lang="en-US" sz="4800" b="1" dirty="0">
                <a:latin typeface="Perpetua" panose="02020502060401020303" pitchFamily="18" charset="0"/>
              </a:rPr>
              <a:t>The Monday before the Election, supplies will be delivered to poll locations.</a:t>
            </a:r>
          </a:p>
        </p:txBody>
      </p:sp>
      <p:sp>
        <p:nvSpPr>
          <p:cNvPr id="3" name="TextBox 2">
            <a:extLst>
              <a:ext uri="{FF2B5EF4-FFF2-40B4-BE49-F238E27FC236}">
                <a16:creationId xmlns:a16="http://schemas.microsoft.com/office/drawing/2014/main" id="{7643E80A-B82C-4120-8A88-F3CFE9038741}"/>
              </a:ext>
            </a:extLst>
          </p:cNvPr>
          <p:cNvSpPr txBox="1"/>
          <p:nvPr/>
        </p:nvSpPr>
        <p:spPr>
          <a:xfrm>
            <a:off x="2197916" y="3280095"/>
            <a:ext cx="8825218" cy="2554545"/>
          </a:xfrm>
          <a:prstGeom prst="rect">
            <a:avLst/>
          </a:prstGeom>
          <a:noFill/>
        </p:spPr>
        <p:txBody>
          <a:bodyPr wrap="square" rtlCol="0">
            <a:spAutoFit/>
          </a:bodyPr>
          <a:lstStyle/>
          <a:p>
            <a:pPr marL="0" indent="0" algn="ctr">
              <a:buNone/>
            </a:pPr>
            <a:r>
              <a:rPr lang="en-US" sz="3200" dirty="0"/>
              <a:t>PPM/Chief Judges shall meet at the polling place at the time specified by the Election Administrator. Times will be given at the PPM/Chief Judge training.  You will be contracted by your Chief Judge.</a:t>
            </a:r>
          </a:p>
        </p:txBody>
      </p:sp>
    </p:spTree>
    <p:extLst>
      <p:ext uri="{BB962C8B-B14F-4D97-AF65-F5344CB8AC3E}">
        <p14:creationId xmlns:p14="http://schemas.microsoft.com/office/powerpoint/2010/main" val="1246435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A4528-102E-482D-B382-76B785FE0767}"/>
              </a:ext>
            </a:extLst>
          </p:cNvPr>
          <p:cNvSpPr>
            <a:spLocks noGrp="1"/>
          </p:cNvSpPr>
          <p:nvPr>
            <p:ph type="title"/>
          </p:nvPr>
        </p:nvSpPr>
        <p:spPr>
          <a:xfrm>
            <a:off x="3253272" y="1886712"/>
            <a:ext cx="7711025" cy="3084576"/>
          </a:xfrm>
        </p:spPr>
        <p:txBody>
          <a:bodyPr vert="horz" lIns="91440" tIns="45720" rIns="91440" bIns="45720" rtlCol="0" anchor="ctr">
            <a:normAutofit/>
          </a:bodyPr>
          <a:lstStyle/>
          <a:p>
            <a:r>
              <a:rPr lang="en-US" sz="6000" b="1" dirty="0">
                <a:solidFill>
                  <a:schemeClr val="bg2"/>
                </a:solidFill>
                <a:latin typeface="Perpetua" panose="02020502060401020303" pitchFamily="18" charset="0"/>
              </a:rPr>
              <a:t>BEFORE POLLS OPEN</a:t>
            </a:r>
          </a:p>
        </p:txBody>
      </p:sp>
    </p:spTree>
    <p:extLst>
      <p:ext uri="{BB962C8B-B14F-4D97-AF65-F5344CB8AC3E}">
        <p14:creationId xmlns:p14="http://schemas.microsoft.com/office/powerpoint/2010/main" val="1364144339"/>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C56763-13A4-4BE4-B842-1C9D301412DB}"/>
              </a:ext>
            </a:extLst>
          </p:cNvPr>
          <p:cNvPicPr>
            <a:picLocks noChangeAspect="1"/>
          </p:cNvPicPr>
          <p:nvPr/>
        </p:nvPicPr>
        <p:blipFill rotWithShape="1">
          <a:blip r:embed="rId3">
            <a:duotone>
              <a:schemeClr val="bg2">
                <a:shade val="45000"/>
                <a:satMod val="135000"/>
              </a:schemeClr>
              <a:prstClr val="white"/>
            </a:duotone>
            <a:alphaModFix amt="3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D0BFB2CD-65D4-4311-98E7-DFE726C7CBB2}"/>
              </a:ext>
            </a:extLst>
          </p:cNvPr>
          <p:cNvSpPr>
            <a:spLocks noGrp="1"/>
          </p:cNvSpPr>
          <p:nvPr>
            <p:ph type="title"/>
          </p:nvPr>
        </p:nvSpPr>
        <p:spPr>
          <a:xfrm>
            <a:off x="2397968" y="186612"/>
            <a:ext cx="9105056" cy="3809656"/>
          </a:xfrm>
        </p:spPr>
        <p:txBody>
          <a:bodyPr vert="horz" lIns="91440" tIns="45720" rIns="91440" bIns="45720" rtlCol="0" anchor="b">
            <a:normAutofit/>
          </a:bodyPr>
          <a:lstStyle/>
          <a:p>
            <a:r>
              <a:rPr lang="en-US" sz="6600" b="1" dirty="0">
                <a:latin typeface="Perpetua" panose="02020502060401020303" pitchFamily="18" charset="0"/>
              </a:rPr>
              <a:t>REPORT TO THE POLLLING PLACE AT 6:00AM</a:t>
            </a:r>
          </a:p>
        </p:txBody>
      </p:sp>
      <p:pic>
        <p:nvPicPr>
          <p:cNvPr id="12292" name="Picture 4">
            <a:extLst>
              <a:ext uri="{FF2B5EF4-FFF2-40B4-BE49-F238E27FC236}">
                <a16:creationId xmlns:a16="http://schemas.microsoft.com/office/drawing/2014/main" id="{BD6A3A59-8222-4175-B7B3-75CB438DFB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1012" y="3999332"/>
            <a:ext cx="2664873" cy="2672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4677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212E0-D681-4CCA-9A03-F04E5FC31C58}"/>
              </a:ext>
            </a:extLst>
          </p:cNvPr>
          <p:cNvSpPr>
            <a:spLocks noGrp="1"/>
          </p:cNvSpPr>
          <p:nvPr>
            <p:ph type="title"/>
          </p:nvPr>
        </p:nvSpPr>
        <p:spPr>
          <a:xfrm>
            <a:off x="3854450" y="965200"/>
            <a:ext cx="7372350" cy="1096865"/>
          </a:xfrm>
        </p:spPr>
        <p:txBody>
          <a:bodyPr vert="horz" lIns="91440" tIns="45720" rIns="91440" bIns="45720" rtlCol="0" anchor="b">
            <a:normAutofit/>
          </a:bodyPr>
          <a:lstStyle/>
          <a:p>
            <a:r>
              <a:rPr lang="en-US" sz="6000" b="1" dirty="0">
                <a:latin typeface="Perpetua" panose="02020502060401020303" pitchFamily="18" charset="0"/>
              </a:rPr>
              <a:t>6:15 IS LATE</a:t>
            </a:r>
          </a:p>
        </p:txBody>
      </p:sp>
      <p:pic>
        <p:nvPicPr>
          <p:cNvPr id="13314" name="Picture 2">
            <a:extLst>
              <a:ext uri="{FF2B5EF4-FFF2-40B4-BE49-F238E27FC236}">
                <a16:creationId xmlns:a16="http://schemas.microsoft.com/office/drawing/2014/main" id="{3C5C1FA4-3227-4922-8310-3DA452AD9B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914409">
            <a:off x="3572518" y="2904640"/>
            <a:ext cx="4647634" cy="2588464"/>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46C0EFE3-A06C-4990-92A5-D30368C181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3731" y="2835930"/>
            <a:ext cx="3095625" cy="353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4800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EC4B3-4FB9-4756-BDF5-6100642D11A9}"/>
              </a:ext>
            </a:extLst>
          </p:cNvPr>
          <p:cNvSpPr>
            <a:spLocks noGrp="1"/>
          </p:cNvSpPr>
          <p:nvPr>
            <p:ph type="title"/>
          </p:nvPr>
        </p:nvSpPr>
        <p:spPr>
          <a:xfrm>
            <a:off x="1484311" y="685801"/>
            <a:ext cx="10018713" cy="1357604"/>
          </a:xfrm>
        </p:spPr>
        <p:txBody>
          <a:bodyPr>
            <a:normAutofit/>
          </a:bodyPr>
          <a:lstStyle/>
          <a:p>
            <a:r>
              <a:rPr lang="en-US" sz="6600" b="1" dirty="0">
                <a:latin typeface="Perpetua" panose="02020502060401020303" pitchFamily="18" charset="0"/>
              </a:rPr>
              <a:t>Upon Arrival</a:t>
            </a:r>
          </a:p>
        </p:txBody>
      </p:sp>
      <p:sp>
        <p:nvSpPr>
          <p:cNvPr id="3" name="TextBox 2">
            <a:extLst>
              <a:ext uri="{FF2B5EF4-FFF2-40B4-BE49-F238E27FC236}">
                <a16:creationId xmlns:a16="http://schemas.microsoft.com/office/drawing/2014/main" id="{F1629036-FA88-4D8A-819B-98E719B23BAB}"/>
              </a:ext>
            </a:extLst>
          </p:cNvPr>
          <p:cNvSpPr txBox="1"/>
          <p:nvPr/>
        </p:nvSpPr>
        <p:spPr>
          <a:xfrm>
            <a:off x="2896089" y="1955824"/>
            <a:ext cx="7811600" cy="2062103"/>
          </a:xfrm>
          <a:prstGeom prst="rect">
            <a:avLst/>
          </a:prstGeom>
          <a:noFill/>
        </p:spPr>
        <p:txBody>
          <a:bodyPr wrap="square" rtlCol="0">
            <a:spAutoFit/>
          </a:bodyPr>
          <a:lstStyle/>
          <a:p>
            <a:pPr marL="514350" indent="-514350">
              <a:buFont typeface="+mj-lt"/>
              <a:buAutoNum type="arabicPeriod"/>
            </a:pPr>
            <a:r>
              <a:rPr lang="en-US" sz="3200" dirty="0"/>
              <a:t>Check in with Polling Place manager/Chief judge</a:t>
            </a:r>
          </a:p>
          <a:p>
            <a:pPr marL="514350" indent="-514350">
              <a:buFont typeface="+mj-lt"/>
              <a:buAutoNum type="arabicPeriod"/>
            </a:pPr>
            <a:r>
              <a:rPr lang="en-US" sz="3200" dirty="0"/>
              <a:t>Polling Place manager/chief judge will assign duties after official oath is given</a:t>
            </a:r>
          </a:p>
        </p:txBody>
      </p:sp>
      <p:pic>
        <p:nvPicPr>
          <p:cNvPr id="14338" name="Picture 2">
            <a:extLst>
              <a:ext uri="{FF2B5EF4-FFF2-40B4-BE49-F238E27FC236}">
                <a16:creationId xmlns:a16="http://schemas.microsoft.com/office/drawing/2014/main" id="{87ADFDBB-AA5D-4505-AD94-11A23E94C8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8275" y="4089822"/>
            <a:ext cx="3476625" cy="244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1049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8ADE1-92A9-4EAB-AF7C-319968263713}"/>
              </a:ext>
            </a:extLst>
          </p:cNvPr>
          <p:cNvSpPr>
            <a:spLocks noGrp="1"/>
          </p:cNvSpPr>
          <p:nvPr>
            <p:ph type="title"/>
          </p:nvPr>
        </p:nvSpPr>
        <p:spPr/>
        <p:txBody>
          <a:bodyPr>
            <a:normAutofit/>
          </a:bodyPr>
          <a:lstStyle/>
          <a:p>
            <a:r>
              <a:rPr lang="en-US" sz="7200" b="1" dirty="0">
                <a:latin typeface="Perpetua" panose="02020502060401020303" pitchFamily="18" charset="0"/>
              </a:rPr>
              <a:t>Official Oath</a:t>
            </a:r>
          </a:p>
        </p:txBody>
      </p:sp>
      <p:sp>
        <p:nvSpPr>
          <p:cNvPr id="3" name="TextBox 2">
            <a:extLst>
              <a:ext uri="{FF2B5EF4-FFF2-40B4-BE49-F238E27FC236}">
                <a16:creationId xmlns:a16="http://schemas.microsoft.com/office/drawing/2014/main" id="{71568E07-9917-4A10-8567-15AA28A5D134}"/>
              </a:ext>
            </a:extLst>
          </p:cNvPr>
          <p:cNvSpPr txBox="1"/>
          <p:nvPr/>
        </p:nvSpPr>
        <p:spPr>
          <a:xfrm>
            <a:off x="2323750" y="2449585"/>
            <a:ext cx="8984609" cy="1569660"/>
          </a:xfrm>
          <a:prstGeom prst="rect">
            <a:avLst/>
          </a:prstGeom>
          <a:noFill/>
        </p:spPr>
        <p:txBody>
          <a:bodyPr wrap="square" rtlCol="0">
            <a:spAutoFit/>
          </a:bodyPr>
          <a:lstStyle/>
          <a:p>
            <a:pPr marL="285750" indent="-285750">
              <a:buFont typeface="Arial" panose="020B0604020202020204" pitchFamily="34" charset="0"/>
              <a:buChar char="•"/>
            </a:pPr>
            <a:r>
              <a:rPr lang="en-US" sz="3200" dirty="0"/>
              <a:t>Judges must subscribe to the official oath (located in the poll book).</a:t>
            </a:r>
          </a:p>
          <a:p>
            <a:pPr marL="285750" indent="-285750">
              <a:buFont typeface="Arial" panose="020B0604020202020204" pitchFamily="34" charset="0"/>
              <a:buChar char="•"/>
            </a:pPr>
            <a:r>
              <a:rPr lang="en-US" sz="3200" dirty="0"/>
              <a:t>Judges will swear each other in. </a:t>
            </a:r>
          </a:p>
        </p:txBody>
      </p:sp>
      <p:pic>
        <p:nvPicPr>
          <p:cNvPr id="15362" name="Picture 2">
            <a:extLst>
              <a:ext uri="{FF2B5EF4-FFF2-40B4-BE49-F238E27FC236}">
                <a16:creationId xmlns:a16="http://schemas.microsoft.com/office/drawing/2014/main" id="{2FFE8057-386E-41A9-9948-A0C5705716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396713">
            <a:off x="9838096" y="387985"/>
            <a:ext cx="1588642" cy="15886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17E3DA2-ED6B-4ADA-B736-3CE09D933022}"/>
              </a:ext>
            </a:extLst>
          </p:cNvPr>
          <p:cNvPicPr>
            <a:picLocks noChangeAspect="1"/>
          </p:cNvPicPr>
          <p:nvPr/>
        </p:nvPicPr>
        <p:blipFill>
          <a:blip r:embed="rId3"/>
          <a:stretch>
            <a:fillRect/>
          </a:stretch>
        </p:blipFill>
        <p:spPr>
          <a:xfrm rot="1589017">
            <a:off x="8596889" y="3658206"/>
            <a:ext cx="2202546" cy="2800769"/>
          </a:xfrm>
          <a:prstGeom prst="rect">
            <a:avLst/>
          </a:prstGeom>
        </p:spPr>
      </p:pic>
    </p:spTree>
    <p:extLst>
      <p:ext uri="{BB962C8B-B14F-4D97-AF65-F5344CB8AC3E}">
        <p14:creationId xmlns:p14="http://schemas.microsoft.com/office/powerpoint/2010/main" val="2289210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B5E15-E01A-4328-8A5C-61DDB1F2D280}"/>
              </a:ext>
            </a:extLst>
          </p:cNvPr>
          <p:cNvSpPr>
            <a:spLocks noGrp="1"/>
          </p:cNvSpPr>
          <p:nvPr>
            <p:ph type="title"/>
          </p:nvPr>
        </p:nvSpPr>
        <p:spPr>
          <a:xfrm>
            <a:off x="1508167" y="685801"/>
            <a:ext cx="3096384" cy="3643603"/>
          </a:xfrm>
        </p:spPr>
        <p:txBody>
          <a:bodyPr>
            <a:normAutofit/>
          </a:bodyPr>
          <a:lstStyle/>
          <a:p>
            <a:pPr algn="l"/>
            <a:r>
              <a:rPr lang="en-US" sz="4800" b="1" dirty="0">
                <a:latin typeface="Perpetua" panose="02020502060401020303" pitchFamily="18" charset="0"/>
                <a:ea typeface="Cambria" panose="02040503050406030204" pitchFamily="18" charset="0"/>
              </a:rPr>
              <a:t>Changes</a:t>
            </a:r>
          </a:p>
        </p:txBody>
      </p:sp>
      <p:sp>
        <p:nvSpPr>
          <p:cNvPr id="3" name="Content Placeholder 2">
            <a:extLst>
              <a:ext uri="{FF2B5EF4-FFF2-40B4-BE49-F238E27FC236}">
                <a16:creationId xmlns:a16="http://schemas.microsoft.com/office/drawing/2014/main" id="{ADB159D1-8CA1-4C2C-8247-F16605B1BF12}"/>
              </a:ext>
            </a:extLst>
          </p:cNvPr>
          <p:cNvSpPr>
            <a:spLocks noGrp="1"/>
          </p:cNvSpPr>
          <p:nvPr>
            <p:ph idx="1"/>
          </p:nvPr>
        </p:nvSpPr>
        <p:spPr>
          <a:xfrm>
            <a:off x="5117106" y="685801"/>
            <a:ext cx="6385918" cy="5105400"/>
          </a:xfrm>
        </p:spPr>
        <p:txBody>
          <a:bodyPr>
            <a:normAutofit fontScale="77500" lnSpcReduction="20000"/>
          </a:bodyPr>
          <a:lstStyle/>
          <a:p>
            <a:r>
              <a:rPr lang="en-US" sz="3600" dirty="0">
                <a:latin typeface="Cambria" panose="02040503050406030204" pitchFamily="18" charset="0"/>
                <a:ea typeface="Cambria" panose="02040503050406030204" pitchFamily="18" charset="0"/>
              </a:rPr>
              <a:t>Continuous counting with uploads every 3 hours</a:t>
            </a:r>
          </a:p>
          <a:p>
            <a:r>
              <a:rPr lang="en-US" sz="3600" dirty="0">
                <a:latin typeface="Cambria" panose="02040503050406030204" pitchFamily="18" charset="0"/>
                <a:ea typeface="Cambria" panose="02040503050406030204" pitchFamily="18" charset="0"/>
              </a:rPr>
              <a:t>Commissioners can choose to add one countywide race to the Post-Election Audit (takes place one day before)</a:t>
            </a:r>
          </a:p>
          <a:p>
            <a:r>
              <a:rPr lang="en-US" sz="3600" dirty="0">
                <a:latin typeface="Cambria" panose="02040503050406030204" pitchFamily="18" charset="0"/>
                <a:ea typeface="Cambria" panose="02040503050406030204" pitchFamily="18" charset="0"/>
              </a:rPr>
              <a:t>Write Nominations</a:t>
            </a:r>
          </a:p>
          <a:p>
            <a:r>
              <a:rPr lang="en-US" sz="3600" dirty="0">
                <a:latin typeface="Cambria" panose="02040503050406030204" pitchFamily="18" charset="0"/>
                <a:ea typeface="Cambria" panose="02040503050406030204" pitchFamily="18" charset="0"/>
              </a:rPr>
              <a:t>Interference with election officials or election workers</a:t>
            </a:r>
          </a:p>
          <a:p>
            <a:r>
              <a:rPr lang="en-US" sz="3600" dirty="0">
                <a:latin typeface="Cambria" panose="02040503050406030204" pitchFamily="18" charset="0"/>
                <a:ea typeface="Cambria" panose="02040503050406030204" pitchFamily="18" charset="0"/>
              </a:rPr>
              <a:t>Candidates MUST be registered to vote</a:t>
            </a:r>
          </a:p>
          <a:p>
            <a:r>
              <a:rPr lang="en-US" sz="3600" dirty="0">
                <a:latin typeface="Cambria" panose="02040503050406030204" pitchFamily="18" charset="0"/>
                <a:ea typeface="Cambria" panose="02040503050406030204" pitchFamily="18" charset="0"/>
              </a:rPr>
              <a:t>Election Judge application</a:t>
            </a:r>
          </a:p>
          <a:p>
            <a:r>
              <a:rPr lang="en-US" sz="3600" dirty="0">
                <a:latin typeface="Cambria" panose="02040503050406030204" pitchFamily="18" charset="0"/>
                <a:ea typeface="Cambria" panose="02040503050406030204" pitchFamily="18" charset="0"/>
              </a:rPr>
              <a:t>W-9 Form</a:t>
            </a:r>
          </a:p>
        </p:txBody>
      </p:sp>
    </p:spTree>
    <p:extLst>
      <p:ext uri="{BB962C8B-B14F-4D97-AF65-F5344CB8AC3E}">
        <p14:creationId xmlns:p14="http://schemas.microsoft.com/office/powerpoint/2010/main" val="2694748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0B4341C-3EC9-448A-A910-419FCE55FB96}"/>
              </a:ext>
            </a:extLst>
          </p:cNvPr>
          <p:cNvSpPr>
            <a:spLocks noGrp="1"/>
          </p:cNvSpPr>
          <p:nvPr>
            <p:ph type="body" sz="half" idx="2"/>
          </p:nvPr>
        </p:nvSpPr>
        <p:spPr>
          <a:xfrm>
            <a:off x="1108379" y="324646"/>
            <a:ext cx="4987621" cy="5725486"/>
          </a:xfrm>
        </p:spPr>
        <p:txBody>
          <a:bodyPr>
            <a:normAutofit fontScale="92500" lnSpcReduction="10000"/>
          </a:bodyPr>
          <a:lstStyle/>
          <a:p>
            <a:r>
              <a:rPr lang="en-US" sz="4000" b="1" dirty="0">
                <a:solidFill>
                  <a:schemeClr val="tx1"/>
                </a:solidFill>
                <a:latin typeface="Perpetua" panose="02020502060401020303" pitchFamily="18" charset="0"/>
              </a:rPr>
              <a:t>The polling place manager/chief judge must verify that the polling place received the correct ballots – </a:t>
            </a:r>
            <a:r>
              <a:rPr lang="en-US" sz="4000" b="1" dirty="0">
                <a:solidFill>
                  <a:srgbClr val="C00000"/>
                </a:solidFill>
                <a:latin typeface="Perpetua" panose="02020502060401020303" pitchFamily="18" charset="0"/>
              </a:rPr>
              <a:t>as soon as a witness is available.</a:t>
            </a:r>
          </a:p>
          <a:p>
            <a:r>
              <a:rPr lang="en-US" sz="4000" b="1" dirty="0">
                <a:solidFill>
                  <a:srgbClr val="C00000"/>
                </a:solidFill>
                <a:latin typeface="Perpetua" panose="02020502060401020303" pitchFamily="18" charset="0"/>
              </a:rPr>
              <a:t>(ballots will be delivered the morning of the election)</a:t>
            </a:r>
            <a:endParaRPr lang="en-US" sz="4000" b="1" dirty="0">
              <a:latin typeface="Perpetua" panose="02020502060401020303" pitchFamily="18" charset="0"/>
            </a:endParaRPr>
          </a:p>
        </p:txBody>
      </p:sp>
      <p:pic>
        <p:nvPicPr>
          <p:cNvPr id="16389" name="Picture 5">
            <a:extLst>
              <a:ext uri="{FF2B5EF4-FFF2-40B4-BE49-F238E27FC236}">
                <a16:creationId xmlns:a16="http://schemas.microsoft.com/office/drawing/2014/main" id="{A1C8D5F7-B620-4640-9D47-E183AC040A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9422" y="130232"/>
            <a:ext cx="4730620" cy="6727768"/>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a:extLst>
              <a:ext uri="{FF2B5EF4-FFF2-40B4-BE49-F238E27FC236}">
                <a16:creationId xmlns:a16="http://schemas.microsoft.com/office/drawing/2014/main" id="{F8D5550A-3A88-456B-B529-9AC0A271B5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3314" y="1673296"/>
            <a:ext cx="3154583" cy="3162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2444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19B66-2688-46BD-9A05-CEFDBFAB8E95}"/>
              </a:ext>
            </a:extLst>
          </p:cNvPr>
          <p:cNvSpPr>
            <a:spLocks noGrp="1"/>
          </p:cNvSpPr>
          <p:nvPr>
            <p:ph type="title"/>
          </p:nvPr>
        </p:nvSpPr>
        <p:spPr>
          <a:xfrm>
            <a:off x="1601756" y="1"/>
            <a:ext cx="10018713" cy="1114466"/>
          </a:xfrm>
        </p:spPr>
        <p:txBody>
          <a:bodyPr>
            <a:normAutofit/>
          </a:bodyPr>
          <a:lstStyle/>
          <a:p>
            <a:r>
              <a:rPr lang="en-US" sz="6000" b="1" dirty="0">
                <a:latin typeface="Perpetua" panose="02020502060401020303" pitchFamily="18" charset="0"/>
              </a:rPr>
              <a:t>Ballot Certification Form</a:t>
            </a:r>
          </a:p>
        </p:txBody>
      </p:sp>
      <p:cxnSp>
        <p:nvCxnSpPr>
          <p:cNvPr id="12" name="Straight Connector 11">
            <a:extLst>
              <a:ext uri="{FF2B5EF4-FFF2-40B4-BE49-F238E27FC236}">
                <a16:creationId xmlns:a16="http://schemas.microsoft.com/office/drawing/2014/main" id="{94773AA4-8855-4EBF-A250-68F74E35A40B}"/>
              </a:ext>
            </a:extLst>
          </p:cNvPr>
          <p:cNvCxnSpPr/>
          <p:nvPr/>
        </p:nvCxnSpPr>
        <p:spPr>
          <a:xfrm flipV="1">
            <a:off x="7287208" y="3592015"/>
            <a:ext cx="0" cy="37593"/>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9FA6522-0050-40C8-914E-63E8CB8A2B04}"/>
              </a:ext>
            </a:extLst>
          </p:cNvPr>
          <p:cNvSpPr txBox="1"/>
          <p:nvPr/>
        </p:nvSpPr>
        <p:spPr>
          <a:xfrm>
            <a:off x="6885975" y="1230269"/>
            <a:ext cx="4450718" cy="461665"/>
          </a:xfrm>
          <a:prstGeom prst="rect">
            <a:avLst/>
          </a:prstGeom>
          <a:noFill/>
        </p:spPr>
        <p:txBody>
          <a:bodyPr wrap="square" rtlCol="0">
            <a:spAutoFit/>
          </a:bodyPr>
          <a:lstStyle/>
          <a:p>
            <a:r>
              <a:rPr lang="en-US" sz="2400" dirty="0"/>
              <a:t>Verify precinct name &amp; number</a:t>
            </a:r>
          </a:p>
        </p:txBody>
      </p:sp>
      <p:sp>
        <p:nvSpPr>
          <p:cNvPr id="20" name="TextBox 19">
            <a:extLst>
              <a:ext uri="{FF2B5EF4-FFF2-40B4-BE49-F238E27FC236}">
                <a16:creationId xmlns:a16="http://schemas.microsoft.com/office/drawing/2014/main" id="{68E000BD-2FBA-4EBC-B69F-81FF06B3EEE9}"/>
              </a:ext>
            </a:extLst>
          </p:cNvPr>
          <p:cNvSpPr txBox="1"/>
          <p:nvPr/>
        </p:nvSpPr>
        <p:spPr>
          <a:xfrm>
            <a:off x="6885976" y="2967127"/>
            <a:ext cx="5197168" cy="830997"/>
          </a:xfrm>
          <a:prstGeom prst="rect">
            <a:avLst/>
          </a:prstGeom>
          <a:noFill/>
        </p:spPr>
        <p:txBody>
          <a:bodyPr wrap="square" rtlCol="0">
            <a:spAutoFit/>
          </a:bodyPr>
          <a:lstStyle/>
          <a:p>
            <a:r>
              <a:rPr lang="en-US" sz="2400" dirty="0"/>
              <a:t>Also verify that the ballot sequence numbers agree with ballot certification</a:t>
            </a:r>
          </a:p>
        </p:txBody>
      </p:sp>
      <p:sp>
        <p:nvSpPr>
          <p:cNvPr id="21" name="TextBox 20">
            <a:extLst>
              <a:ext uri="{FF2B5EF4-FFF2-40B4-BE49-F238E27FC236}">
                <a16:creationId xmlns:a16="http://schemas.microsoft.com/office/drawing/2014/main" id="{A2777842-FE76-493D-83FE-A1EA886AB1A9}"/>
              </a:ext>
            </a:extLst>
          </p:cNvPr>
          <p:cNvSpPr txBox="1"/>
          <p:nvPr/>
        </p:nvSpPr>
        <p:spPr>
          <a:xfrm>
            <a:off x="6764691" y="4806611"/>
            <a:ext cx="5290459" cy="830997"/>
          </a:xfrm>
          <a:prstGeom prst="rect">
            <a:avLst/>
          </a:prstGeom>
          <a:noFill/>
        </p:spPr>
        <p:txBody>
          <a:bodyPr wrap="square" rtlCol="0">
            <a:spAutoFit/>
          </a:bodyPr>
          <a:lstStyle/>
          <a:p>
            <a:r>
              <a:rPr lang="en-US" sz="2400" dirty="0"/>
              <a:t>Chief Judge &amp; one election judge must sign ballot certification form</a:t>
            </a:r>
          </a:p>
        </p:txBody>
      </p:sp>
      <p:sp>
        <p:nvSpPr>
          <p:cNvPr id="24" name="TextBox 23">
            <a:extLst>
              <a:ext uri="{FF2B5EF4-FFF2-40B4-BE49-F238E27FC236}">
                <a16:creationId xmlns:a16="http://schemas.microsoft.com/office/drawing/2014/main" id="{B5E97DC4-1F0E-4D59-8F38-004F1044E9B7}"/>
              </a:ext>
            </a:extLst>
          </p:cNvPr>
          <p:cNvSpPr txBox="1"/>
          <p:nvPr/>
        </p:nvSpPr>
        <p:spPr>
          <a:xfrm>
            <a:off x="6512776" y="5894203"/>
            <a:ext cx="5570368" cy="1077218"/>
          </a:xfrm>
          <a:prstGeom prst="rect">
            <a:avLst/>
          </a:prstGeom>
          <a:noFill/>
        </p:spPr>
        <p:txBody>
          <a:bodyPr wrap="square" rtlCol="0">
            <a:spAutoFit/>
          </a:bodyPr>
          <a:lstStyle/>
          <a:p>
            <a:pPr algn="ctr"/>
            <a:r>
              <a:rPr lang="en-US" sz="3200" b="1" dirty="0">
                <a:latin typeface="Perpetua" panose="02020502060401020303" pitchFamily="18" charset="0"/>
              </a:rPr>
              <a:t>Ballot Certification Form goes in the Orange Bag!</a:t>
            </a:r>
          </a:p>
        </p:txBody>
      </p:sp>
      <p:pic>
        <p:nvPicPr>
          <p:cNvPr id="5" name="Picture 4">
            <a:extLst>
              <a:ext uri="{FF2B5EF4-FFF2-40B4-BE49-F238E27FC236}">
                <a16:creationId xmlns:a16="http://schemas.microsoft.com/office/drawing/2014/main" id="{5D9C2A68-8AE4-4757-B58A-985908857931}"/>
              </a:ext>
            </a:extLst>
          </p:cNvPr>
          <p:cNvPicPr>
            <a:picLocks noChangeAspect="1"/>
          </p:cNvPicPr>
          <p:nvPr/>
        </p:nvPicPr>
        <p:blipFill>
          <a:blip r:embed="rId2"/>
          <a:stretch>
            <a:fillRect/>
          </a:stretch>
        </p:blipFill>
        <p:spPr>
          <a:xfrm>
            <a:off x="1642771" y="888625"/>
            <a:ext cx="4705350" cy="5810250"/>
          </a:xfrm>
          <a:prstGeom prst="rect">
            <a:avLst/>
          </a:prstGeom>
        </p:spPr>
      </p:pic>
      <p:sp>
        <p:nvSpPr>
          <p:cNvPr id="8" name="Rectangle 7">
            <a:extLst>
              <a:ext uri="{FF2B5EF4-FFF2-40B4-BE49-F238E27FC236}">
                <a16:creationId xmlns:a16="http://schemas.microsoft.com/office/drawing/2014/main" id="{A71783BF-E452-4D93-B9DE-C36A2AA943AE}"/>
              </a:ext>
            </a:extLst>
          </p:cNvPr>
          <p:cNvSpPr/>
          <p:nvPr/>
        </p:nvSpPr>
        <p:spPr>
          <a:xfrm>
            <a:off x="2118167" y="2303362"/>
            <a:ext cx="1469985" cy="381965"/>
          </a:xfrm>
          <a:prstGeom prst="rect">
            <a:avLst/>
          </a:prstGeom>
          <a:noFill/>
          <a:ln cmpd="sng">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7ED04FC5-D4BF-4BC3-955A-95A76F9F9F9F}"/>
              </a:ext>
            </a:extLst>
          </p:cNvPr>
          <p:cNvCxnSpPr/>
          <p:nvPr/>
        </p:nvCxnSpPr>
        <p:spPr>
          <a:xfrm flipH="1">
            <a:off x="3738623" y="1435261"/>
            <a:ext cx="3026068" cy="10648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B4C009F-64A1-4BE1-B2BB-C8F10D446C63}"/>
              </a:ext>
            </a:extLst>
          </p:cNvPr>
          <p:cNvSpPr/>
          <p:nvPr/>
        </p:nvSpPr>
        <p:spPr>
          <a:xfrm>
            <a:off x="2118167" y="3508619"/>
            <a:ext cx="3026068" cy="6640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B3EE7267-6BC3-43F3-A3E6-ECBBBA589B57}"/>
              </a:ext>
            </a:extLst>
          </p:cNvPr>
          <p:cNvCxnSpPr>
            <a:stCxn id="20" idx="1"/>
          </p:cNvCxnSpPr>
          <p:nvPr/>
        </p:nvCxnSpPr>
        <p:spPr>
          <a:xfrm flipH="1">
            <a:off x="5278056" y="3382626"/>
            <a:ext cx="1607920" cy="3064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DC6CD3F-F26B-49C6-8894-EF53D59FE60A}"/>
              </a:ext>
            </a:extLst>
          </p:cNvPr>
          <p:cNvSpPr/>
          <p:nvPr/>
        </p:nvSpPr>
        <p:spPr>
          <a:xfrm>
            <a:off x="2118167" y="5532699"/>
            <a:ext cx="3599727" cy="4244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98B7E3F7-B82D-4C2E-96B0-2867A8301B88}"/>
              </a:ext>
            </a:extLst>
          </p:cNvPr>
          <p:cNvCxnSpPr>
            <a:stCxn id="21" idx="1"/>
          </p:cNvCxnSpPr>
          <p:nvPr/>
        </p:nvCxnSpPr>
        <p:spPr>
          <a:xfrm flipH="1">
            <a:off x="5882549" y="5222110"/>
            <a:ext cx="882142" cy="4957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02592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CDB16-C46A-45DC-8861-36B6E7471C5D}"/>
              </a:ext>
            </a:extLst>
          </p:cNvPr>
          <p:cNvSpPr>
            <a:spLocks noGrp="1"/>
          </p:cNvSpPr>
          <p:nvPr>
            <p:ph type="title"/>
          </p:nvPr>
        </p:nvSpPr>
        <p:spPr>
          <a:xfrm>
            <a:off x="1521635" y="181942"/>
            <a:ext cx="10018713" cy="1752599"/>
          </a:xfrm>
        </p:spPr>
        <p:txBody>
          <a:bodyPr>
            <a:normAutofit fontScale="90000"/>
          </a:bodyPr>
          <a:lstStyle/>
          <a:p>
            <a:r>
              <a:rPr lang="en-US" sz="6000" b="1" dirty="0">
                <a:latin typeface="Perpetua" panose="02020502060401020303" pitchFamily="18" charset="0"/>
              </a:rPr>
              <a:t>Before Polls open continued…</a:t>
            </a:r>
          </a:p>
        </p:txBody>
      </p:sp>
      <p:sp>
        <p:nvSpPr>
          <p:cNvPr id="3" name="TextBox 2">
            <a:extLst>
              <a:ext uri="{FF2B5EF4-FFF2-40B4-BE49-F238E27FC236}">
                <a16:creationId xmlns:a16="http://schemas.microsoft.com/office/drawing/2014/main" id="{E1D37F8C-C4B1-4AB0-A062-E1058E2991E1}"/>
              </a:ext>
            </a:extLst>
          </p:cNvPr>
          <p:cNvSpPr txBox="1"/>
          <p:nvPr/>
        </p:nvSpPr>
        <p:spPr>
          <a:xfrm>
            <a:off x="1924471" y="1826660"/>
            <a:ext cx="10018713" cy="4247317"/>
          </a:xfrm>
          <a:prstGeom prst="rect">
            <a:avLst/>
          </a:prstGeom>
          <a:noFill/>
        </p:spPr>
        <p:txBody>
          <a:bodyPr wrap="square" rtlCol="0">
            <a:spAutoFit/>
          </a:bodyPr>
          <a:lstStyle/>
          <a:p>
            <a:pPr marL="285750" indent="-285750">
              <a:buFont typeface="Arial" panose="020B0604020202020204" pitchFamily="34" charset="0"/>
              <a:buChar char="•"/>
            </a:pPr>
            <a:r>
              <a:rPr lang="en-US" sz="3000" u="sng" dirty="0"/>
              <a:t>We have updated all the position books to help with duties, supplies, set-up and break-down</a:t>
            </a:r>
            <a:r>
              <a:rPr lang="en-US" sz="3000" dirty="0"/>
              <a:t>.</a:t>
            </a:r>
          </a:p>
          <a:p>
            <a:pPr marL="285750" indent="-285750">
              <a:buFont typeface="Arial" panose="020B0604020202020204" pitchFamily="34" charset="0"/>
              <a:buChar char="•"/>
            </a:pPr>
            <a:r>
              <a:rPr lang="en-US" sz="3000" dirty="0"/>
              <a:t>Call the Elections office immediately if you are missing supplies. </a:t>
            </a:r>
          </a:p>
          <a:p>
            <a:pPr marL="285750" indent="-285750">
              <a:buFont typeface="Arial" panose="020B0604020202020204" pitchFamily="34" charset="0"/>
              <a:buChar char="•"/>
            </a:pPr>
            <a:r>
              <a:rPr lang="en-US" sz="3000" dirty="0"/>
              <a:t>The ExpressVote must be set up and tested by 7AM– this is a priority for the polling place manager and assigned judges.</a:t>
            </a:r>
          </a:p>
          <a:p>
            <a:pPr marL="285750" indent="-285750">
              <a:buFont typeface="Arial" panose="020B0604020202020204" pitchFamily="34" charset="0"/>
              <a:buChar char="•"/>
            </a:pPr>
            <a:r>
              <a:rPr lang="en-US" sz="3000" dirty="0"/>
              <a:t>The ExpressVote must be properly set up, plugged in, tested and properly sealed according to instructions provided to polling place manager/chief judge.</a:t>
            </a:r>
          </a:p>
        </p:txBody>
      </p:sp>
    </p:spTree>
    <p:extLst>
      <p:ext uri="{BB962C8B-B14F-4D97-AF65-F5344CB8AC3E}">
        <p14:creationId xmlns:p14="http://schemas.microsoft.com/office/powerpoint/2010/main" val="13319066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D899C-8581-418B-896F-9847B50528ED}"/>
              </a:ext>
            </a:extLst>
          </p:cNvPr>
          <p:cNvSpPr>
            <a:spLocks noGrp="1"/>
          </p:cNvSpPr>
          <p:nvPr>
            <p:ph type="title"/>
          </p:nvPr>
        </p:nvSpPr>
        <p:spPr>
          <a:xfrm>
            <a:off x="1836013" y="1072609"/>
            <a:ext cx="3041557" cy="4522647"/>
          </a:xfrm>
          <a:effectLst/>
        </p:spPr>
        <p:txBody>
          <a:bodyPr vert="horz" lIns="91440" tIns="45720" rIns="91440" bIns="45720" rtlCol="0" anchor="ctr">
            <a:normAutofit/>
          </a:bodyPr>
          <a:lstStyle/>
          <a:p>
            <a:pPr algn="l"/>
            <a:r>
              <a:rPr lang="en-US" sz="6000" b="1" dirty="0">
                <a:solidFill>
                  <a:schemeClr val="tx2"/>
                </a:solidFill>
                <a:latin typeface="Perpetua" panose="02020502060401020303" pitchFamily="18" charset="0"/>
              </a:rPr>
              <a:t>Seal Logs</a:t>
            </a:r>
          </a:p>
        </p:txBody>
      </p:sp>
      <p:sp>
        <p:nvSpPr>
          <p:cNvPr id="3" name="TextBox 2">
            <a:extLst>
              <a:ext uri="{FF2B5EF4-FFF2-40B4-BE49-F238E27FC236}">
                <a16:creationId xmlns:a16="http://schemas.microsoft.com/office/drawing/2014/main" id="{B7AC8069-0CD4-4C7F-9938-00FA99EED462}"/>
              </a:ext>
            </a:extLst>
          </p:cNvPr>
          <p:cNvSpPr txBox="1"/>
          <p:nvPr/>
        </p:nvSpPr>
        <p:spPr>
          <a:xfrm>
            <a:off x="3965510" y="718045"/>
            <a:ext cx="7566729" cy="3676673"/>
          </a:xfrm>
          <a:prstGeom prst="rect">
            <a:avLst/>
          </a:prstGeom>
        </p:spPr>
        <p:txBody>
          <a:bodyPr vert="horz" lIns="91440" tIns="45720" rIns="91440" bIns="45720" rtlCol="0" anchor="ctr">
            <a:normAutofit/>
          </a:bodyPr>
          <a:lstStyle/>
          <a:p>
            <a:pPr marL="285750" indent="-285750">
              <a:spcBef>
                <a:spcPct val="20000"/>
              </a:spcBef>
              <a:spcAft>
                <a:spcPts val="600"/>
              </a:spcAft>
              <a:buClr>
                <a:schemeClr val="accent1">
                  <a:lumMod val="75000"/>
                </a:schemeClr>
              </a:buClr>
              <a:buSzPct val="145000"/>
              <a:buFont typeface="Arial"/>
              <a:buChar char="•"/>
            </a:pPr>
            <a:r>
              <a:rPr lang="en-US" sz="2800" dirty="0"/>
              <a:t>We have updated our processes to streamline Seal Logs.</a:t>
            </a:r>
          </a:p>
          <a:p>
            <a:pPr marL="285750" indent="-285750">
              <a:spcBef>
                <a:spcPct val="20000"/>
              </a:spcBef>
              <a:spcAft>
                <a:spcPts val="600"/>
              </a:spcAft>
              <a:buClr>
                <a:schemeClr val="accent1">
                  <a:lumMod val="75000"/>
                </a:schemeClr>
              </a:buClr>
              <a:buSzPct val="145000"/>
              <a:buFont typeface="Arial"/>
              <a:buChar char="•"/>
            </a:pPr>
            <a:r>
              <a:rPr lang="en-US" sz="2800" dirty="0"/>
              <a:t>PPM/Chief Judge will complete logs and an election judge will be required to witness and sign off in the security logs (also known as seal logs).</a:t>
            </a:r>
          </a:p>
          <a:p>
            <a:pPr marL="285750" indent="-285750">
              <a:spcBef>
                <a:spcPct val="20000"/>
              </a:spcBef>
              <a:spcAft>
                <a:spcPts val="600"/>
              </a:spcAft>
              <a:buClr>
                <a:schemeClr val="accent1">
                  <a:lumMod val="75000"/>
                </a:schemeClr>
              </a:buClr>
              <a:buSzPct val="145000"/>
              <a:buFont typeface="Arial"/>
              <a:buChar char="•"/>
            </a:pPr>
            <a:r>
              <a:rPr lang="en-US" sz="2800" dirty="0"/>
              <a:t>This is covered in PPM/Chief Judge training</a:t>
            </a:r>
          </a:p>
        </p:txBody>
      </p:sp>
      <p:pic>
        <p:nvPicPr>
          <p:cNvPr id="17412" name="Picture 4">
            <a:extLst>
              <a:ext uri="{FF2B5EF4-FFF2-40B4-BE49-F238E27FC236}">
                <a16:creationId xmlns:a16="http://schemas.microsoft.com/office/drawing/2014/main" id="{449A8D6E-0992-487A-9DAA-AC31043DD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4020" y="4381304"/>
            <a:ext cx="3532735" cy="242790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07730F5C-5776-4894-921E-C3BBC9238F19}"/>
              </a:ext>
            </a:extLst>
          </p:cNvPr>
          <p:cNvSpPr txBox="1"/>
          <p:nvPr/>
        </p:nvSpPr>
        <p:spPr>
          <a:xfrm rot="1484427">
            <a:off x="6796454" y="4733949"/>
            <a:ext cx="1766257" cy="369332"/>
          </a:xfrm>
          <a:prstGeom prst="rect">
            <a:avLst/>
          </a:prstGeom>
          <a:noFill/>
        </p:spPr>
        <p:txBody>
          <a:bodyPr wrap="square">
            <a:spAutoFit/>
          </a:bodyPr>
          <a:lstStyle/>
          <a:p>
            <a:r>
              <a:rPr lang="en-US" b="0" i="0">
                <a:solidFill>
                  <a:srgbClr val="000000"/>
                </a:solidFill>
                <a:effectLst/>
                <a:latin typeface="Arial" panose="020B0604020202020204" pitchFamily="34" charset="0"/>
              </a:rPr>
              <a:t>SEAL LOG</a:t>
            </a:r>
            <a:endParaRPr lang="en-US"/>
          </a:p>
        </p:txBody>
      </p:sp>
    </p:spTree>
    <p:extLst>
      <p:ext uri="{BB962C8B-B14F-4D97-AF65-F5344CB8AC3E}">
        <p14:creationId xmlns:p14="http://schemas.microsoft.com/office/powerpoint/2010/main" val="39235245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766C2-4708-46D7-A661-3331AC10597F}"/>
              </a:ext>
            </a:extLst>
          </p:cNvPr>
          <p:cNvSpPr>
            <a:spLocks noGrp="1"/>
          </p:cNvSpPr>
          <p:nvPr>
            <p:ph type="title"/>
          </p:nvPr>
        </p:nvSpPr>
        <p:spPr>
          <a:xfrm>
            <a:off x="1484311" y="106960"/>
            <a:ext cx="10018713" cy="1752599"/>
          </a:xfrm>
        </p:spPr>
        <p:txBody>
          <a:bodyPr>
            <a:normAutofit/>
          </a:bodyPr>
          <a:lstStyle/>
          <a:p>
            <a:r>
              <a:rPr lang="en-US" sz="5400" b="1" dirty="0">
                <a:latin typeface="Perpetua" panose="02020502060401020303" pitchFamily="18" charset="0"/>
              </a:rPr>
              <a:t>Before polls open continued…</a:t>
            </a:r>
          </a:p>
        </p:txBody>
      </p:sp>
      <p:sp>
        <p:nvSpPr>
          <p:cNvPr id="3" name="TextBox 2">
            <a:extLst>
              <a:ext uri="{FF2B5EF4-FFF2-40B4-BE49-F238E27FC236}">
                <a16:creationId xmlns:a16="http://schemas.microsoft.com/office/drawing/2014/main" id="{24783D67-E300-4C25-BC6E-9F00A4F9D174}"/>
              </a:ext>
            </a:extLst>
          </p:cNvPr>
          <p:cNvSpPr txBox="1"/>
          <p:nvPr/>
        </p:nvSpPr>
        <p:spPr>
          <a:xfrm>
            <a:off x="2034918" y="1921079"/>
            <a:ext cx="8917497" cy="2246769"/>
          </a:xfrm>
          <a:prstGeom prst="rect">
            <a:avLst/>
          </a:prstGeom>
          <a:noFill/>
        </p:spPr>
        <p:txBody>
          <a:bodyPr wrap="square" rtlCol="0">
            <a:spAutoFit/>
          </a:bodyPr>
          <a:lstStyle/>
          <a:p>
            <a:pPr marL="0" indent="0">
              <a:buNone/>
            </a:pPr>
            <a:r>
              <a:rPr lang="en-US" sz="2800"/>
              <a:t>Post polling place signs outside the polling place in visible locations – the signs should direct voters to the voting area.</a:t>
            </a:r>
          </a:p>
          <a:p>
            <a:pPr marL="0" indent="0">
              <a:buNone/>
            </a:pPr>
            <a:endParaRPr lang="en-US" sz="2800"/>
          </a:p>
          <a:p>
            <a:pPr marL="0" indent="0">
              <a:buNone/>
            </a:pPr>
            <a:r>
              <a:rPr lang="en-US" sz="2800"/>
              <a:t>This is critical and we have added extra signs. If you need more contact our office ASAP!</a:t>
            </a:r>
          </a:p>
        </p:txBody>
      </p:sp>
      <p:pic>
        <p:nvPicPr>
          <p:cNvPr id="18434" name="Picture 2">
            <a:extLst>
              <a:ext uri="{FF2B5EF4-FFF2-40B4-BE49-F238E27FC236}">
                <a16:creationId xmlns:a16="http://schemas.microsoft.com/office/drawing/2014/main" id="{6B62D148-4F8A-44CB-B964-972CD2CE19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6419" y="4489000"/>
            <a:ext cx="3295650" cy="2276475"/>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a:extLst>
              <a:ext uri="{FF2B5EF4-FFF2-40B4-BE49-F238E27FC236}">
                <a16:creationId xmlns:a16="http://schemas.microsoft.com/office/drawing/2014/main" id="{FF297B4B-1117-4642-9D26-EC40F825B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7757" y="3929449"/>
            <a:ext cx="2853612" cy="2741317"/>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a:extLst>
              <a:ext uri="{FF2B5EF4-FFF2-40B4-BE49-F238E27FC236}">
                <a16:creationId xmlns:a16="http://schemas.microsoft.com/office/drawing/2014/main" id="{41D26CAF-3BBF-47DA-B9B8-E06553BB02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8904" y="5178198"/>
            <a:ext cx="2631546" cy="379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8382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A4F4EEEF-5CB7-4436-98B2-AE5391709B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8601" y="3809417"/>
            <a:ext cx="3524250" cy="29527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813EC16-0E25-484E-A3DD-D2D1D2EE4F92}"/>
              </a:ext>
            </a:extLst>
          </p:cNvPr>
          <p:cNvSpPr txBox="1"/>
          <p:nvPr/>
        </p:nvSpPr>
        <p:spPr>
          <a:xfrm rot="20707200">
            <a:off x="6307719" y="4665784"/>
            <a:ext cx="1462044" cy="276999"/>
          </a:xfrm>
          <a:prstGeom prst="rect">
            <a:avLst/>
          </a:prstGeom>
          <a:solidFill>
            <a:srgbClr val="FFFF00"/>
          </a:solidFill>
        </p:spPr>
        <p:txBody>
          <a:bodyPr wrap="square">
            <a:spAutoFit/>
          </a:bodyPr>
          <a:lstStyle/>
          <a:p>
            <a:r>
              <a:rPr lang="en-US" sz="1200" b="0" i="0" u="none" strike="noStrike">
                <a:solidFill>
                  <a:srgbClr val="000000"/>
                </a:solidFill>
                <a:effectLst/>
                <a:highlight>
                  <a:srgbClr val="FFFF00"/>
                </a:highlight>
                <a:latin typeface="Perpetua" panose="02020502060401020303" pitchFamily="18" charset="0"/>
              </a:rPr>
              <a:t>POLLING PLACE</a:t>
            </a:r>
            <a:endParaRPr lang="en-US" sz="1200">
              <a:highlight>
                <a:srgbClr val="FFFF00"/>
              </a:highlight>
            </a:endParaRPr>
          </a:p>
        </p:txBody>
      </p:sp>
      <p:sp>
        <p:nvSpPr>
          <p:cNvPr id="2" name="Title 1">
            <a:extLst>
              <a:ext uri="{FF2B5EF4-FFF2-40B4-BE49-F238E27FC236}">
                <a16:creationId xmlns:a16="http://schemas.microsoft.com/office/drawing/2014/main" id="{E72EA2BE-D2B6-4552-BF92-B04F89414D7B}"/>
              </a:ext>
            </a:extLst>
          </p:cNvPr>
          <p:cNvSpPr>
            <a:spLocks noGrp="1"/>
          </p:cNvSpPr>
          <p:nvPr>
            <p:ph type="title"/>
          </p:nvPr>
        </p:nvSpPr>
        <p:spPr>
          <a:xfrm>
            <a:off x="1509478" y="241183"/>
            <a:ext cx="10018713" cy="1752599"/>
          </a:xfrm>
        </p:spPr>
        <p:txBody>
          <a:bodyPr>
            <a:normAutofit/>
          </a:bodyPr>
          <a:lstStyle/>
          <a:p>
            <a:r>
              <a:rPr lang="en-US" sz="8000" dirty="0">
                <a:latin typeface="Perpetua" panose="02020502060401020303" pitchFamily="18" charset="0"/>
              </a:rPr>
              <a:t>Polling Place</a:t>
            </a:r>
          </a:p>
        </p:txBody>
      </p:sp>
      <p:sp>
        <p:nvSpPr>
          <p:cNvPr id="3" name="TextBox 2">
            <a:extLst>
              <a:ext uri="{FF2B5EF4-FFF2-40B4-BE49-F238E27FC236}">
                <a16:creationId xmlns:a16="http://schemas.microsoft.com/office/drawing/2014/main" id="{115D1598-78B4-4FE4-8C6F-87E799F94C15}"/>
              </a:ext>
            </a:extLst>
          </p:cNvPr>
          <p:cNvSpPr txBox="1"/>
          <p:nvPr/>
        </p:nvSpPr>
        <p:spPr>
          <a:xfrm>
            <a:off x="2273417" y="2038525"/>
            <a:ext cx="8976220" cy="1569660"/>
          </a:xfrm>
          <a:prstGeom prst="rect">
            <a:avLst/>
          </a:prstGeom>
          <a:noFill/>
        </p:spPr>
        <p:txBody>
          <a:bodyPr wrap="square" rtlCol="0">
            <a:spAutoFit/>
          </a:bodyPr>
          <a:lstStyle/>
          <a:p>
            <a:pPr indent="6350" eaLnBrk="1" hangingPunct="1">
              <a:buFontTx/>
              <a:buNone/>
            </a:pPr>
            <a:r>
              <a:rPr lang="en-US" sz="3200" dirty="0">
                <a:latin typeface="Albertus" pitchFamily="34" charset="0"/>
              </a:rPr>
              <a:t>If closest exterior door to polling place is </a:t>
            </a:r>
            <a:r>
              <a:rPr lang="en-US" sz="3200" dirty="0">
                <a:solidFill>
                  <a:srgbClr val="FF0000"/>
                </a:solidFill>
                <a:latin typeface="Albertus" pitchFamily="34" charset="0"/>
              </a:rPr>
              <a:t>not accessible</a:t>
            </a:r>
            <a:r>
              <a:rPr lang="en-US" sz="3200" dirty="0">
                <a:latin typeface="Albertus" pitchFamily="34" charset="0"/>
              </a:rPr>
              <a:t> – you will need to </a:t>
            </a:r>
            <a:r>
              <a:rPr lang="en-US" sz="3200" dirty="0">
                <a:solidFill>
                  <a:srgbClr val="FF0000"/>
                </a:solidFill>
                <a:latin typeface="Albertus" pitchFamily="34" charset="0"/>
              </a:rPr>
              <a:t>post the accessible access door sign</a:t>
            </a:r>
            <a:r>
              <a:rPr lang="en-US" sz="3200" dirty="0">
                <a:latin typeface="Albertus" pitchFamily="34" charset="0"/>
              </a:rPr>
              <a:t>, too!</a:t>
            </a:r>
            <a:endParaRPr lang="en-US" sz="3200" dirty="0">
              <a:solidFill>
                <a:srgbClr val="C00000"/>
              </a:solidFill>
              <a:latin typeface="Albertus" pitchFamily="34" charset="0"/>
            </a:endParaRPr>
          </a:p>
        </p:txBody>
      </p:sp>
      <p:pic>
        <p:nvPicPr>
          <p:cNvPr id="19460" name="Picture 4">
            <a:extLst>
              <a:ext uri="{FF2B5EF4-FFF2-40B4-BE49-F238E27FC236}">
                <a16:creationId xmlns:a16="http://schemas.microsoft.com/office/drawing/2014/main" id="{5ED90CC3-43C1-454D-BEC1-BF0D2A2CF4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5141" y="4538740"/>
            <a:ext cx="247650" cy="276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3927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28438-59FD-43E0-B6B5-A966C6B9F2BB}"/>
              </a:ext>
            </a:extLst>
          </p:cNvPr>
          <p:cNvSpPr>
            <a:spLocks noGrp="1"/>
          </p:cNvSpPr>
          <p:nvPr>
            <p:ph type="title"/>
          </p:nvPr>
        </p:nvSpPr>
        <p:spPr>
          <a:xfrm>
            <a:off x="1593368" y="174072"/>
            <a:ext cx="10018713" cy="1752599"/>
          </a:xfrm>
        </p:spPr>
        <p:txBody>
          <a:bodyPr>
            <a:normAutofit/>
          </a:bodyPr>
          <a:lstStyle/>
          <a:p>
            <a:r>
              <a:rPr lang="en-US" sz="5400" b="1" dirty="0">
                <a:latin typeface="Perpetua" panose="02020502060401020303" pitchFamily="18" charset="0"/>
              </a:rPr>
              <a:t>Before polls open continued…</a:t>
            </a:r>
          </a:p>
        </p:txBody>
      </p:sp>
      <p:sp>
        <p:nvSpPr>
          <p:cNvPr id="3" name="TextBox 2">
            <a:extLst>
              <a:ext uri="{FF2B5EF4-FFF2-40B4-BE49-F238E27FC236}">
                <a16:creationId xmlns:a16="http://schemas.microsoft.com/office/drawing/2014/main" id="{CFFAA74C-6116-4A41-8CC8-4E7CB6766EA3}"/>
              </a:ext>
            </a:extLst>
          </p:cNvPr>
          <p:cNvSpPr txBox="1"/>
          <p:nvPr/>
        </p:nvSpPr>
        <p:spPr>
          <a:xfrm>
            <a:off x="1249960" y="2239861"/>
            <a:ext cx="10796631" cy="3539430"/>
          </a:xfrm>
          <a:prstGeom prst="rect">
            <a:avLst/>
          </a:prstGeom>
          <a:noFill/>
        </p:spPr>
        <p:txBody>
          <a:bodyPr wrap="square" rtlCol="0">
            <a:spAutoFit/>
          </a:bodyPr>
          <a:lstStyle/>
          <a:p>
            <a:pPr marL="342900" indent="-342900">
              <a:buFont typeface="Arial" panose="020B0604020202020204" pitchFamily="34" charset="0"/>
              <a:buChar char="•"/>
            </a:pPr>
            <a:r>
              <a:rPr lang="en-US" sz="3200" dirty="0"/>
              <a:t>Materials to be posted in conspicuous locations in </a:t>
            </a:r>
            <a:r>
              <a:rPr lang="en-US" sz="3200" u="sng" dirty="0">
                <a:solidFill>
                  <a:schemeClr val="accent2"/>
                </a:solidFill>
              </a:rPr>
              <a:t>voting area</a:t>
            </a:r>
          </a:p>
          <a:p>
            <a:pPr marL="800100" lvl="1" indent="-342900">
              <a:buFont typeface="Arial" panose="020B0604020202020204" pitchFamily="34" charset="0"/>
              <a:buChar char="•"/>
            </a:pPr>
            <a:r>
              <a:rPr lang="en-US" sz="3200" dirty="0"/>
              <a:t>Sample Ballots</a:t>
            </a:r>
          </a:p>
          <a:p>
            <a:pPr marL="800100" lvl="1" indent="-342900">
              <a:buFont typeface="Arial" panose="020B0604020202020204" pitchFamily="34" charset="0"/>
              <a:buChar char="•"/>
            </a:pPr>
            <a:r>
              <a:rPr lang="en-US" sz="3200" dirty="0"/>
              <a:t>Warning Notices</a:t>
            </a:r>
          </a:p>
          <a:p>
            <a:pPr marL="800100" lvl="1" indent="-342900">
              <a:buFont typeface="Arial" panose="020B0604020202020204" pitchFamily="34" charset="0"/>
              <a:buChar char="•"/>
            </a:pPr>
            <a:endParaRPr lang="en-US" sz="3200" dirty="0"/>
          </a:p>
          <a:p>
            <a:pPr marL="342900" indent="-342900">
              <a:buFont typeface="Arial" panose="020B0604020202020204" pitchFamily="34" charset="0"/>
              <a:buChar char="•"/>
            </a:pPr>
            <a:r>
              <a:rPr lang="en-US" sz="3200" dirty="0"/>
              <a:t>Materials to be posted in each </a:t>
            </a:r>
            <a:r>
              <a:rPr lang="en-US" sz="3200" u="sng" dirty="0">
                <a:solidFill>
                  <a:schemeClr val="accent2"/>
                </a:solidFill>
              </a:rPr>
              <a:t>voting station</a:t>
            </a:r>
          </a:p>
          <a:p>
            <a:pPr marL="800100" lvl="1" indent="-342900">
              <a:buFont typeface="Arial" panose="020B0604020202020204" pitchFamily="34" charset="0"/>
              <a:buChar char="•"/>
            </a:pPr>
            <a:r>
              <a:rPr lang="en-US" sz="3200" dirty="0"/>
              <a:t>Montana Voter Information Notice </a:t>
            </a:r>
          </a:p>
          <a:p>
            <a:pPr marL="800100" lvl="1" indent="-342900">
              <a:buFont typeface="Arial" panose="020B0604020202020204" pitchFamily="34" charset="0"/>
              <a:buChar char="•"/>
            </a:pPr>
            <a:r>
              <a:rPr lang="en-US" sz="3200" dirty="0"/>
              <a:t>Pens</a:t>
            </a:r>
          </a:p>
        </p:txBody>
      </p:sp>
    </p:spTree>
    <p:extLst>
      <p:ext uri="{BB962C8B-B14F-4D97-AF65-F5344CB8AC3E}">
        <p14:creationId xmlns:p14="http://schemas.microsoft.com/office/powerpoint/2010/main" val="35798119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17C19-51AB-45CB-A320-1A0326F6BD7D}"/>
              </a:ext>
            </a:extLst>
          </p:cNvPr>
          <p:cNvSpPr>
            <a:spLocks noGrp="1"/>
          </p:cNvSpPr>
          <p:nvPr>
            <p:ph type="title"/>
          </p:nvPr>
        </p:nvSpPr>
        <p:spPr>
          <a:xfrm>
            <a:off x="947415" y="2295331"/>
            <a:ext cx="3531279" cy="3535018"/>
          </a:xfrm>
        </p:spPr>
        <p:txBody>
          <a:bodyPr>
            <a:normAutofit fontScale="90000"/>
          </a:bodyPr>
          <a:lstStyle/>
          <a:p>
            <a:r>
              <a:rPr lang="en-US" sz="4000" b="1" dirty="0">
                <a:latin typeface="Perpetua" panose="02020502060401020303" pitchFamily="18" charset="0"/>
              </a:rPr>
              <a:t>All sides of sample ballots must be posted in the  polling place.</a:t>
            </a:r>
            <a:br>
              <a:rPr lang="en-US" sz="4000" b="1" dirty="0">
                <a:latin typeface="Perpetua" panose="02020502060401020303" pitchFamily="18" charset="0"/>
              </a:rPr>
            </a:br>
            <a:endParaRPr lang="en-US" b="1" dirty="0">
              <a:latin typeface="Perpetua" panose="02020502060401020303" pitchFamily="18" charset="0"/>
            </a:endParaRPr>
          </a:p>
        </p:txBody>
      </p:sp>
      <p:pic>
        <p:nvPicPr>
          <p:cNvPr id="3" name="Content Placeholder 6">
            <a:extLst>
              <a:ext uri="{FF2B5EF4-FFF2-40B4-BE49-F238E27FC236}">
                <a16:creationId xmlns:a16="http://schemas.microsoft.com/office/drawing/2014/main" id="{23CFFF14-EA4E-4CFC-9D4A-DE87F033F4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2194" y="139960"/>
            <a:ext cx="3382879" cy="6577822"/>
          </a:xfrm>
          <a:prstGeom prst="rect">
            <a:avLst/>
          </a:prstGeom>
        </p:spPr>
      </p:pic>
      <p:pic>
        <p:nvPicPr>
          <p:cNvPr id="4" name="Picture 3">
            <a:extLst>
              <a:ext uri="{FF2B5EF4-FFF2-40B4-BE49-F238E27FC236}">
                <a16:creationId xmlns:a16="http://schemas.microsoft.com/office/drawing/2014/main" id="{2E156544-8C1D-40FE-BBF9-D3E84A1904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6819" y="139959"/>
            <a:ext cx="3382880" cy="6577822"/>
          </a:xfrm>
          <a:prstGeom prst="rect">
            <a:avLst/>
          </a:prstGeom>
        </p:spPr>
      </p:pic>
      <p:sp>
        <p:nvSpPr>
          <p:cNvPr id="5" name="TextBox 4">
            <a:extLst>
              <a:ext uri="{FF2B5EF4-FFF2-40B4-BE49-F238E27FC236}">
                <a16:creationId xmlns:a16="http://schemas.microsoft.com/office/drawing/2014/main" id="{5061784F-CC14-4BB2-8637-7D4DEF834EB5}"/>
              </a:ext>
            </a:extLst>
          </p:cNvPr>
          <p:cNvSpPr txBox="1"/>
          <p:nvPr/>
        </p:nvSpPr>
        <p:spPr>
          <a:xfrm>
            <a:off x="4924338" y="6132352"/>
            <a:ext cx="2768367" cy="369332"/>
          </a:xfrm>
          <a:prstGeom prst="rect">
            <a:avLst/>
          </a:prstGeom>
          <a:noFill/>
        </p:spPr>
        <p:txBody>
          <a:bodyPr wrap="square" rtlCol="0">
            <a:spAutoFit/>
          </a:bodyPr>
          <a:lstStyle/>
          <a:p>
            <a:r>
              <a:rPr lang="en-US" b="1" dirty="0">
                <a:solidFill>
                  <a:schemeClr val="accent2">
                    <a:lumMod val="75000"/>
                  </a:schemeClr>
                </a:solidFill>
              </a:rPr>
              <a:t>SAMPLE BALLOT- FRONT</a:t>
            </a:r>
          </a:p>
        </p:txBody>
      </p:sp>
      <p:sp>
        <p:nvSpPr>
          <p:cNvPr id="28" name="TextBox 27">
            <a:extLst>
              <a:ext uri="{FF2B5EF4-FFF2-40B4-BE49-F238E27FC236}">
                <a16:creationId xmlns:a16="http://schemas.microsoft.com/office/drawing/2014/main" id="{C8B37185-A9E4-4979-BE36-B890B48313F3}"/>
              </a:ext>
            </a:extLst>
          </p:cNvPr>
          <p:cNvSpPr txBox="1"/>
          <p:nvPr/>
        </p:nvSpPr>
        <p:spPr>
          <a:xfrm>
            <a:off x="8924075" y="6100086"/>
            <a:ext cx="2768367" cy="369332"/>
          </a:xfrm>
          <a:prstGeom prst="rect">
            <a:avLst/>
          </a:prstGeom>
          <a:noFill/>
        </p:spPr>
        <p:txBody>
          <a:bodyPr wrap="square" rtlCol="0">
            <a:spAutoFit/>
          </a:bodyPr>
          <a:lstStyle/>
          <a:p>
            <a:r>
              <a:rPr lang="en-US" b="1" dirty="0">
                <a:solidFill>
                  <a:schemeClr val="accent2">
                    <a:lumMod val="75000"/>
                  </a:schemeClr>
                </a:solidFill>
              </a:rPr>
              <a:t>SAMPLE BALLOT- BACK</a:t>
            </a:r>
          </a:p>
        </p:txBody>
      </p:sp>
    </p:spTree>
    <p:extLst>
      <p:ext uri="{BB962C8B-B14F-4D97-AF65-F5344CB8AC3E}">
        <p14:creationId xmlns:p14="http://schemas.microsoft.com/office/powerpoint/2010/main" val="24473810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17C19-51AB-45CB-A320-1A0326F6BD7D}"/>
              </a:ext>
            </a:extLst>
          </p:cNvPr>
          <p:cNvSpPr>
            <a:spLocks noGrp="1"/>
          </p:cNvSpPr>
          <p:nvPr>
            <p:ph type="title"/>
          </p:nvPr>
        </p:nvSpPr>
        <p:spPr>
          <a:xfrm>
            <a:off x="1710813" y="1"/>
            <a:ext cx="4413150" cy="2097248"/>
          </a:xfrm>
        </p:spPr>
        <p:txBody>
          <a:bodyPr>
            <a:normAutofit/>
          </a:bodyPr>
          <a:lstStyle/>
          <a:p>
            <a:r>
              <a:rPr lang="en-US" sz="2800" b="1" dirty="0">
                <a:latin typeface="Perpetua" panose="02020502060401020303" pitchFamily="18" charset="0"/>
              </a:rPr>
              <a:t>Montana Voter Information poster goes in each voting station.</a:t>
            </a:r>
            <a:endParaRPr lang="en-US" sz="3600" b="1" dirty="0">
              <a:latin typeface="Perpetua" panose="02020502060401020303" pitchFamily="18" charset="0"/>
            </a:endParaRPr>
          </a:p>
        </p:txBody>
      </p:sp>
      <p:sp>
        <p:nvSpPr>
          <p:cNvPr id="6" name="TextBox 5">
            <a:extLst>
              <a:ext uri="{FF2B5EF4-FFF2-40B4-BE49-F238E27FC236}">
                <a16:creationId xmlns:a16="http://schemas.microsoft.com/office/drawing/2014/main" id="{17DD06F1-B6DB-4195-A352-640A290D9567}"/>
              </a:ext>
            </a:extLst>
          </p:cNvPr>
          <p:cNvSpPr txBox="1"/>
          <p:nvPr/>
        </p:nvSpPr>
        <p:spPr>
          <a:xfrm>
            <a:off x="7617203" y="176169"/>
            <a:ext cx="4068661" cy="954107"/>
          </a:xfrm>
          <a:prstGeom prst="rect">
            <a:avLst/>
          </a:prstGeom>
          <a:noFill/>
        </p:spPr>
        <p:txBody>
          <a:bodyPr wrap="square" rtlCol="0">
            <a:spAutoFit/>
          </a:bodyPr>
          <a:lstStyle/>
          <a:p>
            <a:pPr algn="ctr"/>
            <a:r>
              <a:rPr lang="en-US" sz="2800" b="1" dirty="0">
                <a:latin typeface="Perpetua" panose="02020502060401020303" pitchFamily="18" charset="0"/>
              </a:rPr>
              <a:t>Warning poster is posted in polling place</a:t>
            </a:r>
          </a:p>
        </p:txBody>
      </p:sp>
      <p:pic>
        <p:nvPicPr>
          <p:cNvPr id="8" name="Picture 4">
            <a:extLst>
              <a:ext uri="{FF2B5EF4-FFF2-40B4-BE49-F238E27FC236}">
                <a16:creationId xmlns:a16="http://schemas.microsoft.com/office/drawing/2014/main" id="{8F1FF899-B7E9-4E27-8CF5-75D751A5A26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24371" t="10429" r="22498" b="2510"/>
          <a:stretch>
            <a:fillRect/>
          </a:stretch>
        </p:blipFill>
        <p:spPr bwMode="auto">
          <a:xfrm>
            <a:off x="2087893" y="2097249"/>
            <a:ext cx="3566295" cy="45389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5">
            <a:extLst>
              <a:ext uri="{FF2B5EF4-FFF2-40B4-BE49-F238E27FC236}">
                <a16:creationId xmlns:a16="http://schemas.microsoft.com/office/drawing/2014/main" id="{BABE0E2E-3C9F-4EA0-868D-BED4749A0A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4371" t="8981" r="22498" b="2510"/>
          <a:stretch>
            <a:fillRect/>
          </a:stretch>
        </p:blipFill>
        <p:spPr bwMode="auto">
          <a:xfrm>
            <a:off x="7499758" y="1295330"/>
            <a:ext cx="4186106" cy="54163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4852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02BF0-7B46-4F94-8E18-17F35FEAB501}"/>
              </a:ext>
            </a:extLst>
          </p:cNvPr>
          <p:cNvSpPr>
            <a:spLocks noGrp="1"/>
          </p:cNvSpPr>
          <p:nvPr>
            <p:ph type="title"/>
          </p:nvPr>
        </p:nvSpPr>
        <p:spPr>
          <a:xfrm>
            <a:off x="1558303" y="517125"/>
            <a:ext cx="3302072" cy="5105400"/>
          </a:xfrm>
        </p:spPr>
        <p:txBody>
          <a:bodyPr vert="horz" lIns="91440" tIns="45720" rIns="91440" bIns="45720" rtlCol="0" anchor="ctr">
            <a:normAutofit/>
          </a:bodyPr>
          <a:lstStyle/>
          <a:p>
            <a:pPr algn="l"/>
            <a:r>
              <a:rPr lang="en-US" sz="4400" b="1" dirty="0">
                <a:solidFill>
                  <a:schemeClr val="tx2"/>
                </a:solidFill>
                <a:latin typeface="Perpetua" panose="02020502060401020303" pitchFamily="18" charset="0"/>
              </a:rPr>
              <a:t>Before polls open continued…</a:t>
            </a:r>
          </a:p>
        </p:txBody>
      </p:sp>
      <p:sp>
        <p:nvSpPr>
          <p:cNvPr id="3" name="TextBox 2">
            <a:extLst>
              <a:ext uri="{FF2B5EF4-FFF2-40B4-BE49-F238E27FC236}">
                <a16:creationId xmlns:a16="http://schemas.microsoft.com/office/drawing/2014/main" id="{B2DCA57E-8E81-410C-9E3C-6931E33FA3BA}"/>
              </a:ext>
            </a:extLst>
          </p:cNvPr>
          <p:cNvSpPr txBox="1"/>
          <p:nvPr/>
        </p:nvSpPr>
        <p:spPr>
          <a:xfrm>
            <a:off x="5117106" y="685801"/>
            <a:ext cx="6617694" cy="5105400"/>
          </a:xfrm>
          <a:prstGeom prst="rect">
            <a:avLst/>
          </a:prstGeom>
        </p:spPr>
        <p:txBody>
          <a:bodyPr vert="horz" lIns="91440" tIns="45720" rIns="91440" bIns="45720" rtlCol="0" anchor="ctr">
            <a:normAutofit/>
          </a:bodyPr>
          <a:lstStyle/>
          <a:p>
            <a:pPr marL="285750" indent="-285750">
              <a:spcBef>
                <a:spcPct val="20000"/>
              </a:spcBef>
              <a:spcAft>
                <a:spcPts val="600"/>
              </a:spcAft>
              <a:buClr>
                <a:schemeClr val="accent1">
                  <a:lumMod val="75000"/>
                </a:schemeClr>
              </a:buClr>
              <a:buSzPct val="145000"/>
              <a:buFont typeface="Arial"/>
              <a:buChar char="•"/>
            </a:pPr>
            <a:r>
              <a:rPr lang="en-US" sz="3200" dirty="0"/>
              <a:t>Check the </a:t>
            </a:r>
            <a:r>
              <a:rPr lang="en-US" sz="3200" b="1" dirty="0"/>
              <a:t>Register</a:t>
            </a:r>
            <a:r>
              <a:rPr lang="en-US" sz="3200" dirty="0"/>
              <a:t> to make sure it is the correct Register for your precinct.</a:t>
            </a:r>
          </a:p>
          <a:p>
            <a:pPr marL="285750" indent="-285750">
              <a:spcBef>
                <a:spcPct val="20000"/>
              </a:spcBef>
              <a:spcAft>
                <a:spcPts val="600"/>
              </a:spcAft>
              <a:buClr>
                <a:schemeClr val="accent1">
                  <a:lumMod val="75000"/>
                </a:schemeClr>
              </a:buClr>
              <a:buSzPct val="145000"/>
              <a:buFont typeface="Arial"/>
              <a:buChar char="•"/>
            </a:pPr>
            <a:r>
              <a:rPr lang="en-US" sz="3200" dirty="0"/>
              <a:t>Update Supplemental Register to the Official Register</a:t>
            </a:r>
          </a:p>
        </p:txBody>
      </p:sp>
      <p:pic>
        <p:nvPicPr>
          <p:cNvPr id="20482" name="Picture 2">
            <a:extLst>
              <a:ext uri="{FF2B5EF4-FFF2-40B4-BE49-F238E27FC236}">
                <a16:creationId xmlns:a16="http://schemas.microsoft.com/office/drawing/2014/main" id="{B7A43154-E99A-4E51-856C-47610D17A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3409" y="5057777"/>
            <a:ext cx="1943100" cy="1466850"/>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a:extLst>
              <a:ext uri="{FF2B5EF4-FFF2-40B4-BE49-F238E27FC236}">
                <a16:creationId xmlns:a16="http://schemas.microsoft.com/office/drawing/2014/main" id="{5FD8123C-29BC-49B9-82C1-4E1A26F122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3509" y="5057777"/>
            <a:ext cx="1952625" cy="146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735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54749-5146-4A79-9467-6C9956ABA76F}"/>
              </a:ext>
            </a:extLst>
          </p:cNvPr>
          <p:cNvSpPr>
            <a:spLocks noGrp="1"/>
          </p:cNvSpPr>
          <p:nvPr>
            <p:ph type="title"/>
          </p:nvPr>
        </p:nvSpPr>
        <p:spPr>
          <a:xfrm>
            <a:off x="1484312" y="685800"/>
            <a:ext cx="10018711" cy="951614"/>
          </a:xfrm>
        </p:spPr>
        <p:txBody>
          <a:bodyPr>
            <a:normAutofit fontScale="90000"/>
          </a:bodyPr>
          <a:lstStyle/>
          <a:p>
            <a:r>
              <a:rPr lang="en-US" dirty="0"/>
              <a:t>MCA 13-15-101: Votes to be publicly counted – return forms.</a:t>
            </a:r>
          </a:p>
        </p:txBody>
      </p:sp>
      <p:sp>
        <p:nvSpPr>
          <p:cNvPr id="3" name="Text Placeholder 2">
            <a:extLst>
              <a:ext uri="{FF2B5EF4-FFF2-40B4-BE49-F238E27FC236}">
                <a16:creationId xmlns:a16="http://schemas.microsoft.com/office/drawing/2014/main" id="{EDD795A7-0EB8-4081-ACED-8815A3D70F01}"/>
              </a:ext>
            </a:extLst>
          </p:cNvPr>
          <p:cNvSpPr>
            <a:spLocks noGrp="1"/>
          </p:cNvSpPr>
          <p:nvPr>
            <p:ph type="body" idx="1"/>
          </p:nvPr>
        </p:nvSpPr>
        <p:spPr>
          <a:xfrm>
            <a:off x="1484310" y="1818168"/>
            <a:ext cx="10018713" cy="5039832"/>
          </a:xfrm>
        </p:spPr>
        <p:txBody>
          <a:bodyPr>
            <a:normAutofit fontScale="92500" lnSpcReduction="10000"/>
          </a:bodyPr>
          <a:lstStyle/>
          <a:p>
            <a:r>
              <a:rPr lang="en-US" dirty="0">
                <a:latin typeface="Arial" panose="020B0604020202020204" pitchFamily="34" charset="0"/>
                <a:cs typeface="Arial" panose="020B0604020202020204" pitchFamily="34" charset="0"/>
              </a:rPr>
              <a:t>(1) (a) Any official vote count must be open to </a:t>
            </a:r>
            <a:r>
              <a:rPr lang="en-US" b="1" u="sng" dirty="0">
                <a:latin typeface="Arial" panose="020B0604020202020204" pitchFamily="34" charset="0"/>
                <a:cs typeface="Arial" panose="020B0604020202020204" pitchFamily="34" charset="0"/>
              </a:rPr>
              <a:t>public observation</a:t>
            </a:r>
            <a:r>
              <a:rPr lang="en-US" dirty="0">
                <a:latin typeface="Arial" panose="020B0604020202020204" pitchFamily="34" charset="0"/>
                <a:cs typeface="Arial" panose="020B0604020202020204" pitchFamily="34" charset="0"/>
              </a:rPr>
              <a:t>, including but not limited to resolution and counting areas.</a:t>
            </a:r>
          </a:p>
          <a:p>
            <a:r>
              <a:rPr lang="en-US" dirty="0">
                <a:latin typeface="Arial" panose="020B0604020202020204" pitchFamily="34" charset="0"/>
                <a:cs typeface="Arial" panose="020B0604020202020204" pitchFamily="34" charset="0"/>
              </a:rPr>
              <a:t>(b) Counties that perform tabulation using a vote-counting machine on the day prior to the election shall continue until all available ballots that can be legally counted have been tabulated or 5 p.m., whichever is earlier. The results of the tabulation may not be made publicly available until after the close of polls on election day and only after all voters have completed voting on election day in the county.</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(c) (</a:t>
            </a:r>
            <a:r>
              <a:rPr lang="en-US" dirty="0" err="1">
                <a:latin typeface="Arial" panose="020B0604020202020204" pitchFamily="34" charset="0"/>
                <a:cs typeface="Arial" panose="020B0604020202020204" pitchFamily="34" charset="0"/>
              </a:rPr>
              <a:t>i</a:t>
            </a:r>
            <a:r>
              <a:rPr lang="en-US" dirty="0">
                <a:latin typeface="Arial" panose="020B0604020202020204" pitchFamily="34" charset="0"/>
                <a:cs typeface="Arial" panose="020B0604020202020204" pitchFamily="34" charset="0"/>
              </a:rPr>
              <a:t>) On election day, tabulation must begin and continue without adjournment until all available ballots that can be legally counted have been tabulated except pending unresolved resolution board ballots, provisional ballots, or military overseas ballots.</a:t>
            </a:r>
          </a:p>
          <a:p>
            <a:r>
              <a:rPr lang="en-US" dirty="0">
                <a:latin typeface="Arial" panose="020B0604020202020204" pitchFamily="34" charset="0"/>
                <a:cs typeface="Arial" panose="020B0604020202020204" pitchFamily="34" charset="0"/>
              </a:rPr>
              <a:t>(ii) Immediately once all voters in a county have completed voting on election day, but no earlier than 8 p.m., the election administrator in the county shall provide the initial results to the public and continue to provide updated results at least once every 3 hours until completion. However, if the election is for at least one statewide race or statewide ballot issue, the election administrator's public reporting of any results must first be provided to the secretary of state's election night reporting system.</a:t>
            </a:r>
          </a:p>
          <a:p>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2265589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ABF42-BEDE-49E0-9AFF-8649AAC00BA4}"/>
              </a:ext>
            </a:extLst>
          </p:cNvPr>
          <p:cNvSpPr>
            <a:spLocks noGrp="1"/>
          </p:cNvSpPr>
          <p:nvPr>
            <p:ph type="title"/>
          </p:nvPr>
        </p:nvSpPr>
        <p:spPr>
          <a:xfrm>
            <a:off x="1719795" y="674225"/>
            <a:ext cx="3458346" cy="2894043"/>
          </a:xfrm>
          <a:effectLst/>
        </p:spPr>
        <p:txBody>
          <a:bodyPr vert="horz" lIns="91440" tIns="45720" rIns="91440" bIns="45720" rtlCol="0" anchor="ctr">
            <a:normAutofit/>
          </a:bodyPr>
          <a:lstStyle/>
          <a:p>
            <a:pPr algn="l"/>
            <a:r>
              <a:rPr lang="en-US" sz="4400" b="1" dirty="0">
                <a:solidFill>
                  <a:schemeClr val="tx2"/>
                </a:solidFill>
                <a:latin typeface="Perpetua" panose="02020502060401020303" pitchFamily="18" charset="0"/>
              </a:rPr>
              <a:t>Supplemental Register</a:t>
            </a:r>
          </a:p>
        </p:txBody>
      </p:sp>
      <p:sp>
        <p:nvSpPr>
          <p:cNvPr id="3" name="TextBox 2">
            <a:extLst>
              <a:ext uri="{FF2B5EF4-FFF2-40B4-BE49-F238E27FC236}">
                <a16:creationId xmlns:a16="http://schemas.microsoft.com/office/drawing/2014/main" id="{4D4983CC-FD36-449A-9C7D-64683B62336C}"/>
              </a:ext>
            </a:extLst>
          </p:cNvPr>
          <p:cNvSpPr txBox="1"/>
          <p:nvPr/>
        </p:nvSpPr>
        <p:spPr>
          <a:xfrm>
            <a:off x="5178141" y="1800396"/>
            <a:ext cx="6774373" cy="4522647"/>
          </a:xfrm>
          <a:prstGeom prst="rect">
            <a:avLst/>
          </a:prstGeom>
        </p:spPr>
        <p:txBody>
          <a:bodyPr vert="horz" lIns="91440" tIns="45720" rIns="91440" bIns="45720" rtlCol="0" anchor="ctr">
            <a:normAutofit lnSpcReduction="10000"/>
          </a:bodyPr>
          <a:lstStyle/>
          <a:p>
            <a:pPr marL="285750" indent="-285750">
              <a:spcBef>
                <a:spcPct val="20000"/>
              </a:spcBef>
              <a:spcAft>
                <a:spcPts val="600"/>
              </a:spcAft>
              <a:buClr>
                <a:schemeClr val="accent1">
                  <a:lumMod val="75000"/>
                </a:schemeClr>
              </a:buClr>
              <a:buSzPct val="145000"/>
              <a:buFont typeface="Arial"/>
              <a:buChar char="•"/>
            </a:pPr>
            <a:r>
              <a:rPr lang="en-US" sz="2400" dirty="0"/>
              <a:t>Close of registration is 30 days prior to an election. </a:t>
            </a:r>
          </a:p>
          <a:p>
            <a:pPr marL="285750" indent="-285750">
              <a:spcBef>
                <a:spcPct val="20000"/>
              </a:spcBef>
              <a:spcAft>
                <a:spcPts val="600"/>
              </a:spcAft>
              <a:buClr>
                <a:schemeClr val="accent1">
                  <a:lumMod val="75000"/>
                </a:schemeClr>
              </a:buClr>
              <a:buSzPct val="145000"/>
              <a:buFont typeface="Arial"/>
              <a:buChar char="•"/>
            </a:pPr>
            <a:r>
              <a:rPr lang="en-US" sz="2400" dirty="0"/>
              <a:t>29 days before an election Montana has late registration, where someone can register and receive a ballot. </a:t>
            </a:r>
          </a:p>
          <a:p>
            <a:pPr marL="285750" indent="-285750">
              <a:spcBef>
                <a:spcPct val="20000"/>
              </a:spcBef>
              <a:spcAft>
                <a:spcPts val="600"/>
              </a:spcAft>
              <a:buClr>
                <a:schemeClr val="accent1">
                  <a:lumMod val="75000"/>
                </a:schemeClr>
              </a:buClr>
              <a:buSzPct val="145000"/>
              <a:buFont typeface="Arial"/>
              <a:buChar char="•"/>
            </a:pPr>
            <a:r>
              <a:rPr lang="en-US" sz="2400" dirty="0"/>
              <a:t>Our office prints Official Registers the Friday before Election Day.</a:t>
            </a:r>
          </a:p>
          <a:p>
            <a:pPr marL="285750" indent="-285750">
              <a:spcBef>
                <a:spcPct val="20000"/>
              </a:spcBef>
              <a:spcAft>
                <a:spcPts val="600"/>
              </a:spcAft>
              <a:buClr>
                <a:schemeClr val="accent1">
                  <a:lumMod val="75000"/>
                </a:schemeClr>
              </a:buClr>
              <a:buSzPct val="145000"/>
              <a:buFont typeface="Arial"/>
              <a:buChar char="•"/>
            </a:pPr>
            <a:r>
              <a:rPr lang="en-US" sz="2400" dirty="0"/>
              <a:t>Monday before Election Day, our office conducts late registration from 8am- noon. </a:t>
            </a:r>
          </a:p>
          <a:p>
            <a:pPr marL="285750" indent="-285750">
              <a:spcBef>
                <a:spcPct val="20000"/>
              </a:spcBef>
              <a:spcAft>
                <a:spcPts val="600"/>
              </a:spcAft>
              <a:buClr>
                <a:schemeClr val="accent1">
                  <a:lumMod val="75000"/>
                </a:schemeClr>
              </a:buClr>
              <a:buSzPct val="145000"/>
              <a:buFont typeface="Arial"/>
              <a:buChar char="•"/>
            </a:pPr>
            <a:r>
              <a:rPr lang="en-US" sz="2400" dirty="0"/>
              <a:t>To track the changes made within that time, we pull a supplemental register to add to each precinct’s register to track changes. </a:t>
            </a:r>
          </a:p>
        </p:txBody>
      </p:sp>
      <p:pic>
        <p:nvPicPr>
          <p:cNvPr id="5122" name="Picture 2" descr="6th May calendar icon. May 6 calendar Date Month icon vector illustrator::  tasmeemME.com">
            <a:extLst>
              <a:ext uri="{FF2B5EF4-FFF2-40B4-BE49-F238E27FC236}">
                <a16:creationId xmlns:a16="http://schemas.microsoft.com/office/drawing/2014/main" id="{FCC72EC7-3345-44D2-B3F4-2837AA7C1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795" y="2973728"/>
            <a:ext cx="2517373" cy="2517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645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ABF42-BEDE-49E0-9AFF-8649AAC00BA4}"/>
              </a:ext>
            </a:extLst>
          </p:cNvPr>
          <p:cNvSpPr>
            <a:spLocks noGrp="1"/>
          </p:cNvSpPr>
          <p:nvPr>
            <p:ph type="title"/>
          </p:nvPr>
        </p:nvSpPr>
        <p:spPr>
          <a:xfrm>
            <a:off x="3060441" y="233266"/>
            <a:ext cx="8901403" cy="1783560"/>
          </a:xfrm>
        </p:spPr>
        <p:txBody>
          <a:bodyPr vert="horz" lIns="91440" tIns="45720" rIns="91440" bIns="45720" rtlCol="0" anchor="ctr">
            <a:normAutofit/>
          </a:bodyPr>
          <a:lstStyle/>
          <a:p>
            <a:r>
              <a:rPr lang="en-US" sz="4400" b="1" dirty="0">
                <a:latin typeface="Perpetua" panose="02020502060401020303" pitchFamily="18" charset="0"/>
              </a:rPr>
              <a:t>Reconciling Supplemental Register</a:t>
            </a:r>
          </a:p>
        </p:txBody>
      </p:sp>
      <p:sp>
        <p:nvSpPr>
          <p:cNvPr id="3" name="TextBox 2">
            <a:extLst>
              <a:ext uri="{FF2B5EF4-FFF2-40B4-BE49-F238E27FC236}">
                <a16:creationId xmlns:a16="http://schemas.microsoft.com/office/drawing/2014/main" id="{4D4983CC-FD36-449A-9C7D-64683B62336C}"/>
              </a:ext>
            </a:extLst>
          </p:cNvPr>
          <p:cNvSpPr txBox="1"/>
          <p:nvPr/>
        </p:nvSpPr>
        <p:spPr>
          <a:xfrm>
            <a:off x="3377682" y="2016826"/>
            <a:ext cx="8584161" cy="3312412"/>
          </a:xfrm>
          <a:prstGeom prst="rect">
            <a:avLst/>
          </a:prstGeom>
        </p:spPr>
        <p:txBody>
          <a:bodyPr vert="horz" lIns="91440" tIns="45720" rIns="91440" bIns="45720" rtlCol="0" anchor="t">
            <a:normAutofit fontScale="92500" lnSpcReduction="20000"/>
          </a:bodyPr>
          <a:lstStyle/>
          <a:p>
            <a:pPr marL="285750" indent="-285750">
              <a:spcBef>
                <a:spcPct val="20000"/>
              </a:spcBef>
              <a:spcAft>
                <a:spcPts val="600"/>
              </a:spcAft>
              <a:buClr>
                <a:schemeClr val="accent1">
                  <a:lumMod val="75000"/>
                </a:schemeClr>
              </a:buClr>
              <a:buSzPct val="145000"/>
              <a:buFont typeface="Arial"/>
              <a:buChar char="•"/>
            </a:pPr>
            <a:r>
              <a:rPr lang="en-US" sz="2400" dirty="0"/>
              <a:t>Using the Supplemental Register provided by the election office, mark the Register for any voter who was issued an absentee ballot or who moved out of the precinct or county.</a:t>
            </a:r>
          </a:p>
          <a:p>
            <a:pPr marL="285750" indent="-285750">
              <a:spcBef>
                <a:spcPct val="20000"/>
              </a:spcBef>
              <a:spcAft>
                <a:spcPts val="600"/>
              </a:spcAft>
              <a:buClr>
                <a:schemeClr val="accent1">
                  <a:lumMod val="75000"/>
                </a:schemeClr>
              </a:buClr>
              <a:buSzPct val="145000"/>
              <a:buFont typeface="Arial"/>
              <a:buChar char="•"/>
            </a:pPr>
            <a:endParaRPr lang="en-US" sz="2400" dirty="0"/>
          </a:p>
          <a:p>
            <a:pPr marL="742950" lvl="1" indent="-285750">
              <a:spcBef>
                <a:spcPct val="20000"/>
              </a:spcBef>
              <a:spcAft>
                <a:spcPts val="600"/>
              </a:spcAft>
              <a:buClr>
                <a:schemeClr val="accent1">
                  <a:lumMod val="75000"/>
                </a:schemeClr>
              </a:buClr>
              <a:buSzPct val="145000"/>
              <a:buFont typeface="Arial"/>
              <a:buChar char="•"/>
            </a:pPr>
            <a:r>
              <a:rPr lang="en-US" sz="2400" dirty="0"/>
              <a:t>Note: All voters who were issued absentee ballots prior to the printing of the Registers will already be marked absentee and will be in a new register with the provisional judge to help ensure they receive a provisional ballot.</a:t>
            </a:r>
          </a:p>
          <a:p>
            <a:pPr marL="742950" lvl="1" indent="-285750">
              <a:spcBef>
                <a:spcPct val="20000"/>
              </a:spcBef>
              <a:spcAft>
                <a:spcPts val="600"/>
              </a:spcAft>
              <a:buClr>
                <a:schemeClr val="accent1">
                  <a:lumMod val="75000"/>
                </a:schemeClr>
              </a:buClr>
              <a:buSzPct val="145000"/>
              <a:buFont typeface="Arial"/>
              <a:buChar char="•"/>
            </a:pPr>
            <a:r>
              <a:rPr lang="en-US" sz="2400" dirty="0"/>
              <a:t>Note: Any voters that indicate they received an absentee ballot must vote a provisional ballot if they show up to vote at the polls.</a:t>
            </a:r>
            <a:endParaRPr lang="en-US" sz="2400" u="sng" dirty="0"/>
          </a:p>
        </p:txBody>
      </p:sp>
      <p:sp>
        <p:nvSpPr>
          <p:cNvPr id="38" name="TextBox 37">
            <a:extLst>
              <a:ext uri="{FF2B5EF4-FFF2-40B4-BE49-F238E27FC236}">
                <a16:creationId xmlns:a16="http://schemas.microsoft.com/office/drawing/2014/main" id="{FB20A092-5416-425A-AEB7-B141AD5A31DA}"/>
              </a:ext>
            </a:extLst>
          </p:cNvPr>
          <p:cNvSpPr txBox="1"/>
          <p:nvPr/>
        </p:nvSpPr>
        <p:spPr>
          <a:xfrm>
            <a:off x="4254759" y="5525155"/>
            <a:ext cx="6988628" cy="523220"/>
          </a:xfrm>
          <a:prstGeom prst="rect">
            <a:avLst/>
          </a:prstGeom>
          <a:noFill/>
        </p:spPr>
        <p:txBody>
          <a:bodyPr wrap="square" rtlCol="0">
            <a:spAutoFit/>
          </a:bodyPr>
          <a:lstStyle/>
          <a:p>
            <a:r>
              <a:rPr lang="en-US" sz="2800" b="1" dirty="0">
                <a:latin typeface="Perpetua" panose="02020502060401020303" pitchFamily="18" charset="0"/>
              </a:rPr>
              <a:t>ABSENTEE SENT = PROVISIONAL BALLOT</a:t>
            </a:r>
          </a:p>
        </p:txBody>
      </p:sp>
    </p:spTree>
    <p:extLst>
      <p:ext uri="{BB962C8B-B14F-4D97-AF65-F5344CB8AC3E}">
        <p14:creationId xmlns:p14="http://schemas.microsoft.com/office/powerpoint/2010/main" val="38770665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1FB5D-6AF9-4E71-B17D-3350DEB4BE0F}"/>
              </a:ext>
            </a:extLst>
          </p:cNvPr>
          <p:cNvSpPr>
            <a:spLocks noGrp="1"/>
          </p:cNvSpPr>
          <p:nvPr>
            <p:ph type="title"/>
          </p:nvPr>
        </p:nvSpPr>
        <p:spPr>
          <a:xfrm>
            <a:off x="1452677" y="614780"/>
            <a:ext cx="3123074" cy="5105400"/>
          </a:xfrm>
        </p:spPr>
        <p:txBody>
          <a:bodyPr vert="horz" lIns="91440" tIns="45720" rIns="91440" bIns="45720" rtlCol="0" anchor="ctr">
            <a:normAutofit/>
          </a:bodyPr>
          <a:lstStyle/>
          <a:p>
            <a:pPr algn="l"/>
            <a:r>
              <a:rPr lang="en-US" sz="4200" b="1" dirty="0">
                <a:solidFill>
                  <a:schemeClr val="tx2"/>
                </a:solidFill>
                <a:latin typeface="Perpetua" panose="02020502060401020303" pitchFamily="18" charset="0"/>
              </a:rPr>
              <a:t>Before polls open continued…</a:t>
            </a:r>
          </a:p>
        </p:txBody>
      </p:sp>
      <p:sp>
        <p:nvSpPr>
          <p:cNvPr id="3" name="TextBox 2">
            <a:extLst>
              <a:ext uri="{FF2B5EF4-FFF2-40B4-BE49-F238E27FC236}">
                <a16:creationId xmlns:a16="http://schemas.microsoft.com/office/drawing/2014/main" id="{DF60D29E-1D52-46A6-9B45-3CECC1EA563B}"/>
              </a:ext>
            </a:extLst>
          </p:cNvPr>
          <p:cNvSpPr txBox="1"/>
          <p:nvPr/>
        </p:nvSpPr>
        <p:spPr>
          <a:xfrm>
            <a:off x="5117106" y="685801"/>
            <a:ext cx="6385918" cy="5105400"/>
          </a:xfrm>
          <a:prstGeom prst="rect">
            <a:avLst/>
          </a:prstGeom>
        </p:spPr>
        <p:txBody>
          <a:bodyPr vert="horz" lIns="91440" tIns="45720" rIns="91440" bIns="45720" rtlCol="0" anchor="ctr">
            <a:normAutofit lnSpcReduction="10000"/>
          </a:bodyPr>
          <a:lstStyle/>
          <a:p>
            <a:pPr>
              <a:lnSpc>
                <a:spcPct val="90000"/>
              </a:lnSpc>
              <a:spcBef>
                <a:spcPct val="20000"/>
              </a:spcBef>
              <a:spcAft>
                <a:spcPts val="600"/>
              </a:spcAft>
              <a:buClr>
                <a:schemeClr val="accent1">
                  <a:lumMod val="75000"/>
                </a:schemeClr>
              </a:buClr>
              <a:buSzPct val="145000"/>
              <a:buFont typeface="Arial"/>
              <a:buChar char="•"/>
            </a:pPr>
            <a:r>
              <a:rPr lang="en-US" sz="2400" dirty="0"/>
              <a:t>Set up Precinct Table to include the following items:</a:t>
            </a:r>
            <a:br>
              <a:rPr lang="en-US" sz="2400" dirty="0"/>
            </a:br>
            <a:endParaRPr lang="en-US" sz="2400" dirty="0"/>
          </a:p>
          <a:p>
            <a:pPr marL="800100" lvl="1" indent="-342900">
              <a:lnSpc>
                <a:spcPct val="90000"/>
              </a:lnSpc>
              <a:spcBef>
                <a:spcPct val="20000"/>
              </a:spcBef>
              <a:spcAft>
                <a:spcPts val="600"/>
              </a:spcAft>
              <a:buClr>
                <a:schemeClr val="accent1">
                  <a:lumMod val="75000"/>
                </a:schemeClr>
              </a:buClr>
              <a:buSzPct val="100000"/>
              <a:buFont typeface="Wingdings" panose="05000000000000000000" pitchFamily="2" charset="2"/>
              <a:buChar char="v"/>
            </a:pPr>
            <a:r>
              <a:rPr lang="en-US" sz="2400" dirty="0"/>
              <a:t>Precinct Signs</a:t>
            </a:r>
          </a:p>
          <a:p>
            <a:pPr marL="800100" lvl="1" indent="-342900">
              <a:lnSpc>
                <a:spcPct val="90000"/>
              </a:lnSpc>
              <a:spcBef>
                <a:spcPct val="20000"/>
              </a:spcBef>
              <a:spcAft>
                <a:spcPts val="600"/>
              </a:spcAft>
              <a:buClr>
                <a:schemeClr val="accent1">
                  <a:lumMod val="75000"/>
                </a:schemeClr>
              </a:buClr>
              <a:buSzPct val="100000"/>
              <a:buFont typeface="Wingdings" panose="05000000000000000000" pitchFamily="2" charset="2"/>
              <a:buChar char="v"/>
            </a:pPr>
            <a:r>
              <a:rPr lang="en-US" sz="2400" dirty="0"/>
              <a:t>Register – pens and rulers </a:t>
            </a:r>
          </a:p>
          <a:p>
            <a:pPr marL="800100" lvl="1" indent="-342900">
              <a:lnSpc>
                <a:spcPct val="90000"/>
              </a:lnSpc>
              <a:spcBef>
                <a:spcPct val="20000"/>
              </a:spcBef>
              <a:spcAft>
                <a:spcPts val="600"/>
              </a:spcAft>
              <a:buClr>
                <a:schemeClr val="accent1">
                  <a:lumMod val="75000"/>
                </a:schemeClr>
              </a:buClr>
              <a:buSzPct val="100000"/>
              <a:buFont typeface="Wingdings" panose="05000000000000000000" pitchFamily="2" charset="2"/>
              <a:buChar char="v"/>
            </a:pPr>
            <a:r>
              <a:rPr lang="en-US" sz="2400" dirty="0"/>
              <a:t>Voter registration forms</a:t>
            </a:r>
          </a:p>
          <a:p>
            <a:pPr marL="800100" lvl="1" indent="-342900">
              <a:lnSpc>
                <a:spcPct val="90000"/>
              </a:lnSpc>
              <a:spcBef>
                <a:spcPct val="20000"/>
              </a:spcBef>
              <a:spcAft>
                <a:spcPts val="600"/>
              </a:spcAft>
              <a:buClr>
                <a:schemeClr val="accent1">
                  <a:lumMod val="75000"/>
                </a:schemeClr>
              </a:buClr>
              <a:buSzPct val="100000"/>
              <a:buFont typeface="Wingdings" panose="05000000000000000000" pitchFamily="2" charset="2"/>
              <a:buChar char="v"/>
            </a:pPr>
            <a:r>
              <a:rPr lang="en-US" sz="2400" dirty="0"/>
              <a:t>Poll Book </a:t>
            </a:r>
          </a:p>
          <a:p>
            <a:pPr marL="800100" lvl="1" indent="-342900">
              <a:lnSpc>
                <a:spcPct val="90000"/>
              </a:lnSpc>
              <a:spcBef>
                <a:spcPct val="20000"/>
              </a:spcBef>
              <a:spcAft>
                <a:spcPts val="600"/>
              </a:spcAft>
              <a:buClr>
                <a:schemeClr val="accent1">
                  <a:lumMod val="75000"/>
                </a:schemeClr>
              </a:buClr>
              <a:buSzPct val="100000"/>
              <a:buFont typeface="Wingdings" panose="05000000000000000000" pitchFamily="2" charset="2"/>
              <a:buChar char="v"/>
            </a:pPr>
            <a:r>
              <a:rPr lang="en-US" sz="2400" dirty="0"/>
              <a:t>Ballots &amp; official ballot stamp</a:t>
            </a:r>
          </a:p>
          <a:p>
            <a:pPr marL="800100" lvl="1" indent="-342900">
              <a:lnSpc>
                <a:spcPct val="90000"/>
              </a:lnSpc>
              <a:spcBef>
                <a:spcPct val="20000"/>
              </a:spcBef>
              <a:spcAft>
                <a:spcPts val="600"/>
              </a:spcAft>
              <a:buClr>
                <a:schemeClr val="accent1">
                  <a:lumMod val="75000"/>
                </a:schemeClr>
              </a:buClr>
              <a:buSzPct val="100000"/>
              <a:buFont typeface="Wingdings" panose="05000000000000000000" pitchFamily="2" charset="2"/>
              <a:buChar char="v"/>
            </a:pPr>
            <a:r>
              <a:rPr lang="en-US" sz="2400" dirty="0"/>
              <a:t>Voter Information Pamphlets (if applicable)</a:t>
            </a:r>
          </a:p>
          <a:p>
            <a:pPr marL="800100" lvl="1" indent="-342900">
              <a:lnSpc>
                <a:spcPct val="90000"/>
              </a:lnSpc>
              <a:spcBef>
                <a:spcPct val="20000"/>
              </a:spcBef>
              <a:spcAft>
                <a:spcPts val="600"/>
              </a:spcAft>
              <a:buClr>
                <a:schemeClr val="accent1">
                  <a:lumMod val="75000"/>
                </a:schemeClr>
              </a:buClr>
              <a:buSzPct val="100000"/>
              <a:buFont typeface="Wingdings" panose="05000000000000000000" pitchFamily="2" charset="2"/>
              <a:buChar char="v"/>
            </a:pPr>
            <a:r>
              <a:rPr lang="en-US" sz="2400" dirty="0"/>
              <a:t>Secrecy Sleeves and Unvoted/Voided Ballot Sleeves</a:t>
            </a:r>
          </a:p>
          <a:p>
            <a:pPr lvl="1">
              <a:lnSpc>
                <a:spcPct val="90000"/>
              </a:lnSpc>
              <a:spcBef>
                <a:spcPct val="20000"/>
              </a:spcBef>
              <a:spcAft>
                <a:spcPts val="600"/>
              </a:spcAft>
              <a:buClr>
                <a:schemeClr val="accent1">
                  <a:lumMod val="75000"/>
                </a:schemeClr>
              </a:buClr>
              <a:buSzPct val="100000"/>
            </a:pPr>
            <a:endParaRPr lang="en-US" sz="2400" dirty="0"/>
          </a:p>
        </p:txBody>
      </p:sp>
    </p:spTree>
    <p:extLst>
      <p:ext uri="{BB962C8B-B14F-4D97-AF65-F5344CB8AC3E}">
        <p14:creationId xmlns:p14="http://schemas.microsoft.com/office/powerpoint/2010/main" val="24276152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352264-4F7F-4A07-B0D8-9DFAFD209ED1}"/>
              </a:ext>
            </a:extLst>
          </p:cNvPr>
          <p:cNvSpPr txBox="1"/>
          <p:nvPr/>
        </p:nvSpPr>
        <p:spPr>
          <a:xfrm>
            <a:off x="2491274" y="186613"/>
            <a:ext cx="9237306" cy="1015663"/>
          </a:xfrm>
          <a:prstGeom prst="rect">
            <a:avLst/>
          </a:prstGeom>
          <a:noFill/>
        </p:spPr>
        <p:txBody>
          <a:bodyPr wrap="square" rtlCol="0">
            <a:spAutoFit/>
          </a:bodyPr>
          <a:lstStyle/>
          <a:p>
            <a:r>
              <a:rPr lang="en-US" sz="6000" dirty="0">
                <a:latin typeface="Perpetua" panose="02020502060401020303" pitchFamily="18" charset="0"/>
              </a:rPr>
              <a:t>Before polls open continued…</a:t>
            </a:r>
          </a:p>
        </p:txBody>
      </p:sp>
      <p:sp>
        <p:nvSpPr>
          <p:cNvPr id="3" name="TextBox 2">
            <a:extLst>
              <a:ext uri="{FF2B5EF4-FFF2-40B4-BE49-F238E27FC236}">
                <a16:creationId xmlns:a16="http://schemas.microsoft.com/office/drawing/2014/main" id="{DE5E2D37-E9A2-404E-A2CE-EFDD08EF88A6}"/>
              </a:ext>
            </a:extLst>
          </p:cNvPr>
          <p:cNvSpPr txBox="1"/>
          <p:nvPr/>
        </p:nvSpPr>
        <p:spPr>
          <a:xfrm>
            <a:off x="2491274" y="1623527"/>
            <a:ext cx="8867420" cy="954107"/>
          </a:xfrm>
          <a:prstGeom prst="rect">
            <a:avLst/>
          </a:prstGeom>
          <a:noFill/>
        </p:spPr>
        <p:txBody>
          <a:bodyPr wrap="square" rtlCol="0">
            <a:spAutoFit/>
          </a:bodyPr>
          <a:lstStyle/>
          <a:p>
            <a:r>
              <a:rPr lang="en-US" sz="2800" dirty="0"/>
              <a:t>Missing supplies – contact the Elections Office.</a:t>
            </a:r>
          </a:p>
          <a:p>
            <a:r>
              <a:rPr lang="en-US" sz="2800" dirty="0"/>
              <a:t>Critical supplies – Ballots &amp; Register need to call </a:t>
            </a:r>
            <a:r>
              <a:rPr lang="en-US" sz="2800" u="sng" dirty="0">
                <a:solidFill>
                  <a:schemeClr val="accent2"/>
                </a:solidFill>
              </a:rPr>
              <a:t>ASAP</a:t>
            </a:r>
          </a:p>
        </p:txBody>
      </p:sp>
      <p:pic>
        <p:nvPicPr>
          <p:cNvPr id="4" name="Picture 4" descr="C:\Users\vzeier\AppData\Local\Microsoft\Windows\Temporary Internet Files\Content.IE5\MPAUMDKV\MC900433861[1].png">
            <a:extLst>
              <a:ext uri="{FF2B5EF4-FFF2-40B4-BE49-F238E27FC236}">
                <a16:creationId xmlns:a16="http://schemas.microsoft.com/office/drawing/2014/main" id="{DE608196-AFA5-4E0D-94C4-EDE2D69454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7946" y="3368949"/>
            <a:ext cx="3489051" cy="34890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F4383EB-E186-41E8-A53D-000FD5DA5427}"/>
              </a:ext>
            </a:extLst>
          </p:cNvPr>
          <p:cNvSpPr txBox="1"/>
          <p:nvPr/>
        </p:nvSpPr>
        <p:spPr>
          <a:xfrm rot="20046162">
            <a:off x="1047825" y="3495536"/>
            <a:ext cx="3989916" cy="1569660"/>
          </a:xfrm>
          <a:prstGeom prst="rect">
            <a:avLst/>
          </a:prstGeom>
          <a:noFill/>
        </p:spPr>
        <p:txBody>
          <a:bodyPr wrap="square" rtlCol="0">
            <a:spAutoFit/>
          </a:bodyPr>
          <a:lstStyle/>
          <a:p>
            <a:r>
              <a:rPr lang="en-US" sz="3200" u="sng" dirty="0"/>
              <a:t>Phone numbers are on the front of the poll book!</a:t>
            </a:r>
          </a:p>
        </p:txBody>
      </p:sp>
    </p:spTree>
    <p:extLst>
      <p:ext uri="{BB962C8B-B14F-4D97-AF65-F5344CB8AC3E}">
        <p14:creationId xmlns:p14="http://schemas.microsoft.com/office/powerpoint/2010/main" val="27017502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5EEB7-CAEA-4EEE-A893-F02FE7648EA1}"/>
              </a:ext>
            </a:extLst>
          </p:cNvPr>
          <p:cNvSpPr>
            <a:spLocks noGrp="1"/>
          </p:cNvSpPr>
          <p:nvPr>
            <p:ph type="title"/>
          </p:nvPr>
        </p:nvSpPr>
        <p:spPr>
          <a:xfrm>
            <a:off x="3444658" y="755904"/>
            <a:ext cx="7711025" cy="3084576"/>
          </a:xfrm>
        </p:spPr>
        <p:txBody>
          <a:bodyPr vert="horz" lIns="91440" tIns="45720" rIns="91440" bIns="45720" rtlCol="0" anchor="ctr">
            <a:normAutofit/>
          </a:bodyPr>
          <a:lstStyle/>
          <a:p>
            <a:r>
              <a:rPr lang="en-US" sz="6000" b="1" dirty="0">
                <a:solidFill>
                  <a:schemeClr val="bg2"/>
                </a:solidFill>
                <a:latin typeface="Perpetua" panose="02020502060401020303" pitchFamily="18" charset="0"/>
              </a:rPr>
              <a:t>ELECTION DAY AT THE POLLING PLACE</a:t>
            </a:r>
          </a:p>
        </p:txBody>
      </p:sp>
      <p:pic>
        <p:nvPicPr>
          <p:cNvPr id="6146" name="Picture 2" descr="GRAPHIC mrsjbarron.blogspot.com election-day-clip-art - KMXT 100.1 FM">
            <a:extLst>
              <a:ext uri="{FF2B5EF4-FFF2-40B4-BE49-F238E27FC236}">
                <a16:creationId xmlns:a16="http://schemas.microsoft.com/office/drawing/2014/main" id="{55F5F6A0-490C-411E-A22D-7CE5CDDD0B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3289" y="3585652"/>
            <a:ext cx="8262394" cy="2675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708437"/>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8-B3BD-48C3-877E-AA65965B828D}"/>
              </a:ext>
            </a:extLst>
          </p:cNvPr>
          <p:cNvSpPr>
            <a:spLocks noGrp="1"/>
          </p:cNvSpPr>
          <p:nvPr>
            <p:ph type="title"/>
          </p:nvPr>
        </p:nvSpPr>
        <p:spPr>
          <a:xfrm>
            <a:off x="1801552" y="191279"/>
            <a:ext cx="10018713" cy="1105678"/>
          </a:xfrm>
        </p:spPr>
        <p:txBody>
          <a:bodyPr>
            <a:normAutofit/>
          </a:bodyPr>
          <a:lstStyle/>
          <a:p>
            <a:r>
              <a:rPr lang="en-US" sz="6000" b="1" dirty="0">
                <a:latin typeface="Perpetua" panose="02020502060401020303" pitchFamily="18" charset="0"/>
              </a:rPr>
              <a:t>THIS IS IT!</a:t>
            </a:r>
          </a:p>
        </p:txBody>
      </p:sp>
      <p:sp>
        <p:nvSpPr>
          <p:cNvPr id="3" name="TextBox 2">
            <a:extLst>
              <a:ext uri="{FF2B5EF4-FFF2-40B4-BE49-F238E27FC236}">
                <a16:creationId xmlns:a16="http://schemas.microsoft.com/office/drawing/2014/main" id="{8AB79536-8F39-4D67-9099-3A5EB4509C4E}"/>
              </a:ext>
            </a:extLst>
          </p:cNvPr>
          <p:cNvSpPr txBox="1"/>
          <p:nvPr/>
        </p:nvSpPr>
        <p:spPr>
          <a:xfrm>
            <a:off x="1735494" y="2418769"/>
            <a:ext cx="4842588" cy="3108543"/>
          </a:xfrm>
          <a:prstGeom prst="rect">
            <a:avLst/>
          </a:prstGeom>
          <a:noFill/>
        </p:spPr>
        <p:txBody>
          <a:bodyPr wrap="square" rtlCol="0">
            <a:spAutoFit/>
          </a:bodyPr>
          <a:lstStyle/>
          <a:p>
            <a:r>
              <a:rPr lang="en-US" sz="2800" dirty="0"/>
              <a:t>All of the training, testing, </a:t>
            </a:r>
          </a:p>
          <a:p>
            <a:r>
              <a:rPr lang="en-US" sz="2800" dirty="0"/>
              <a:t>reviewing, and practicing</a:t>
            </a:r>
          </a:p>
          <a:p>
            <a:r>
              <a:rPr lang="en-US" sz="2800" dirty="0"/>
              <a:t>comes down to this day –</a:t>
            </a:r>
          </a:p>
          <a:p>
            <a:r>
              <a:rPr lang="en-US" sz="2800" dirty="0"/>
              <a:t>the day when</a:t>
            </a:r>
          </a:p>
          <a:p>
            <a:r>
              <a:rPr lang="en-US" sz="2800" dirty="0"/>
              <a:t>voters from all over Montana</a:t>
            </a:r>
          </a:p>
          <a:p>
            <a:r>
              <a:rPr lang="en-US" sz="2800" dirty="0"/>
              <a:t>go to their polling place to</a:t>
            </a:r>
          </a:p>
          <a:p>
            <a:r>
              <a:rPr lang="en-US" sz="2800" dirty="0"/>
              <a:t>cast a ballot!</a:t>
            </a:r>
          </a:p>
        </p:txBody>
      </p:sp>
      <p:pic>
        <p:nvPicPr>
          <p:cNvPr id="4" name="Picture 2">
            <a:extLst>
              <a:ext uri="{FF2B5EF4-FFF2-40B4-BE49-F238E27FC236}">
                <a16:creationId xmlns:a16="http://schemas.microsoft.com/office/drawing/2014/main" id="{00FBF949-7CE3-4C30-B769-FEB8C98442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7209" y="1407077"/>
            <a:ext cx="4001212" cy="5175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78836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4F604-37EA-4BFD-9FA1-A1A08A663C9C}"/>
              </a:ext>
            </a:extLst>
          </p:cNvPr>
          <p:cNvSpPr>
            <a:spLocks noGrp="1"/>
          </p:cNvSpPr>
          <p:nvPr>
            <p:ph type="title"/>
          </p:nvPr>
        </p:nvSpPr>
        <p:spPr>
          <a:xfrm>
            <a:off x="1358547" y="843378"/>
            <a:ext cx="3445573" cy="4015667"/>
          </a:xfrm>
        </p:spPr>
        <p:txBody>
          <a:bodyPr vert="horz" lIns="91440" tIns="45720" rIns="91440" bIns="45720" rtlCol="0" anchor="ctr">
            <a:normAutofit/>
          </a:bodyPr>
          <a:lstStyle/>
          <a:p>
            <a:pPr algn="l"/>
            <a:r>
              <a:rPr lang="en-US" sz="5400" b="1" dirty="0">
                <a:solidFill>
                  <a:schemeClr val="tx2"/>
                </a:solidFill>
                <a:latin typeface="Perpetua" panose="02020502060401020303" pitchFamily="18" charset="0"/>
              </a:rPr>
              <a:t>Opening the Polls</a:t>
            </a:r>
          </a:p>
        </p:txBody>
      </p:sp>
      <p:sp>
        <p:nvSpPr>
          <p:cNvPr id="3" name="TextBox 2">
            <a:extLst>
              <a:ext uri="{FF2B5EF4-FFF2-40B4-BE49-F238E27FC236}">
                <a16:creationId xmlns:a16="http://schemas.microsoft.com/office/drawing/2014/main" id="{04FEE281-9BA6-4273-A698-60A61DAFE40F}"/>
              </a:ext>
            </a:extLst>
          </p:cNvPr>
          <p:cNvSpPr txBox="1"/>
          <p:nvPr/>
        </p:nvSpPr>
        <p:spPr>
          <a:xfrm>
            <a:off x="4710096" y="88641"/>
            <a:ext cx="7261080" cy="5105400"/>
          </a:xfrm>
          <a:prstGeom prst="rect">
            <a:avLst/>
          </a:prstGeom>
        </p:spPr>
        <p:txBody>
          <a:bodyPr vert="horz" lIns="91440" tIns="45720" rIns="91440" bIns="45720" rtlCol="0" anchor="ctr">
            <a:normAutofit/>
          </a:bodyPr>
          <a:lstStyle/>
          <a:p>
            <a:pPr marL="457200" indent="-457200">
              <a:spcBef>
                <a:spcPct val="20000"/>
              </a:spcBef>
              <a:spcAft>
                <a:spcPts val="600"/>
              </a:spcAft>
              <a:buClr>
                <a:schemeClr val="accent1">
                  <a:lumMod val="75000"/>
                </a:schemeClr>
              </a:buClr>
              <a:buSzPct val="145000"/>
              <a:buFont typeface="Arial"/>
              <a:buChar char="•"/>
            </a:pPr>
            <a:r>
              <a:rPr lang="en-US" sz="2800"/>
              <a:t>The Polling Place Manager will proclaim the opening of the polls aloud at the time set for opening.</a:t>
            </a:r>
          </a:p>
          <a:p>
            <a:pPr marL="457200" indent="-457200">
              <a:spcBef>
                <a:spcPct val="20000"/>
              </a:spcBef>
              <a:spcAft>
                <a:spcPts val="600"/>
              </a:spcAft>
              <a:buClr>
                <a:schemeClr val="accent1">
                  <a:lumMod val="75000"/>
                </a:schemeClr>
              </a:buClr>
              <a:buSzPct val="145000"/>
              <a:buFont typeface="Arial"/>
              <a:buChar char="•"/>
            </a:pPr>
            <a:r>
              <a:rPr lang="en-US" sz="2800"/>
              <a:t>Polls in Montana must open at </a:t>
            </a:r>
            <a:r>
              <a:rPr lang="en-US" sz="2800" b="1"/>
              <a:t>7:00 a.m.</a:t>
            </a:r>
          </a:p>
          <a:p>
            <a:pPr marL="914400" lvl="1" indent="-457200">
              <a:spcBef>
                <a:spcPct val="20000"/>
              </a:spcBef>
              <a:spcAft>
                <a:spcPts val="600"/>
              </a:spcAft>
              <a:buClr>
                <a:schemeClr val="accent1">
                  <a:lumMod val="75000"/>
                </a:schemeClr>
              </a:buClr>
              <a:buSzPct val="145000"/>
              <a:buFont typeface="Arial"/>
              <a:buChar char="•"/>
            </a:pPr>
            <a:r>
              <a:rPr lang="en-US" sz="2400"/>
              <a:t>There are special circumstances for smaller polling locations to open later. In Missoula, this does not apply.</a:t>
            </a:r>
          </a:p>
        </p:txBody>
      </p:sp>
      <p:pic>
        <p:nvPicPr>
          <p:cNvPr id="21506" name="Picture 2">
            <a:extLst>
              <a:ext uri="{FF2B5EF4-FFF2-40B4-BE49-F238E27FC236}">
                <a16:creationId xmlns:a16="http://schemas.microsoft.com/office/drawing/2014/main" id="{6A8A27F9-3DF8-4E4D-A6BF-BEF2B95BC7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7881" y="4628046"/>
            <a:ext cx="2130425" cy="2029346"/>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ADEC7878-F935-4D54-A969-6C080151CC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2406" y="4968484"/>
            <a:ext cx="1914525" cy="160972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A9540377-7963-4DEE-83C2-5851AF6216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0275" y="4968483"/>
            <a:ext cx="1914525" cy="160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1986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A7F11-8EA1-4360-A7EA-6F241E0F58D4}"/>
              </a:ext>
            </a:extLst>
          </p:cNvPr>
          <p:cNvSpPr>
            <a:spLocks noGrp="1"/>
          </p:cNvSpPr>
          <p:nvPr>
            <p:ph type="title"/>
          </p:nvPr>
        </p:nvSpPr>
        <p:spPr>
          <a:xfrm>
            <a:off x="740229" y="242709"/>
            <a:ext cx="10711542" cy="2287766"/>
          </a:xfrm>
        </p:spPr>
        <p:txBody>
          <a:bodyPr vert="horz" lIns="91440" tIns="45720" rIns="91440" bIns="45720" rtlCol="0" anchor="b">
            <a:normAutofit fontScale="90000"/>
          </a:bodyPr>
          <a:lstStyle/>
          <a:p>
            <a:r>
              <a:rPr lang="en-US" sz="8000" b="1" dirty="0">
                <a:latin typeface="Perpetua" panose="02020502060401020303" pitchFamily="18" charset="0"/>
              </a:rPr>
              <a:t>Hear ye! Hear ye! </a:t>
            </a:r>
            <a:br>
              <a:rPr lang="en-US" sz="8000" b="1" dirty="0">
                <a:latin typeface="Perpetua" panose="02020502060401020303" pitchFamily="18" charset="0"/>
              </a:rPr>
            </a:br>
            <a:r>
              <a:rPr lang="en-US" sz="8000" b="1" dirty="0">
                <a:latin typeface="Perpetua" panose="02020502060401020303" pitchFamily="18" charset="0"/>
              </a:rPr>
              <a:t>The polls are now open!</a:t>
            </a:r>
          </a:p>
        </p:txBody>
      </p:sp>
      <p:pic>
        <p:nvPicPr>
          <p:cNvPr id="16" name="Picture 3" descr="C:\Users\vzeier\AppData\Local\Microsoft\Windows\Temporary Internet Files\Content.IE5\TYPTDAWR\MC900187155[1].wmf">
            <a:extLst>
              <a:ext uri="{FF2B5EF4-FFF2-40B4-BE49-F238E27FC236}">
                <a16:creationId xmlns:a16="http://schemas.microsoft.com/office/drawing/2014/main" id="{84F3861B-FFBE-46D6-BC4E-EE9D3AC2C3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8825" y="2845509"/>
            <a:ext cx="5586513" cy="3776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3317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60A17-52EF-4831-82F0-A12B8F60DB37}"/>
              </a:ext>
            </a:extLst>
          </p:cNvPr>
          <p:cNvSpPr>
            <a:spLocks noGrp="1"/>
          </p:cNvSpPr>
          <p:nvPr>
            <p:ph type="title"/>
          </p:nvPr>
        </p:nvSpPr>
        <p:spPr>
          <a:xfrm>
            <a:off x="1500217" y="408071"/>
            <a:ext cx="3088501" cy="5105400"/>
          </a:xfrm>
        </p:spPr>
        <p:txBody>
          <a:bodyPr vert="horz" lIns="91440" tIns="45720" rIns="91440" bIns="45720" rtlCol="0" anchor="ctr">
            <a:normAutofit/>
          </a:bodyPr>
          <a:lstStyle/>
          <a:p>
            <a:pPr algn="l"/>
            <a:r>
              <a:rPr lang="en-US" b="1" dirty="0">
                <a:solidFill>
                  <a:schemeClr val="tx2"/>
                </a:solidFill>
                <a:latin typeface="Perpetua" panose="02020502060401020303" pitchFamily="18" charset="0"/>
              </a:rPr>
              <a:t>Elections Day at the Polling Place</a:t>
            </a:r>
          </a:p>
        </p:txBody>
      </p:sp>
      <p:sp>
        <p:nvSpPr>
          <p:cNvPr id="45" name="TextBox 2">
            <a:extLst>
              <a:ext uri="{FF2B5EF4-FFF2-40B4-BE49-F238E27FC236}">
                <a16:creationId xmlns:a16="http://schemas.microsoft.com/office/drawing/2014/main" id="{96E87AFC-614D-4ADB-A638-07CF72107E89}"/>
              </a:ext>
            </a:extLst>
          </p:cNvPr>
          <p:cNvSpPr txBox="1"/>
          <p:nvPr/>
        </p:nvSpPr>
        <p:spPr>
          <a:xfrm>
            <a:off x="5117106" y="685801"/>
            <a:ext cx="6385918" cy="5105400"/>
          </a:xfrm>
          <a:prstGeom prst="rect">
            <a:avLst/>
          </a:prstGeom>
        </p:spPr>
        <p:txBody>
          <a:bodyPr vert="horz" lIns="91440" tIns="45720" rIns="91440" bIns="45720" rtlCol="0" anchor="ctr">
            <a:normAutofit/>
          </a:bodyPr>
          <a:lstStyle/>
          <a:p>
            <a:pPr>
              <a:spcBef>
                <a:spcPct val="20000"/>
              </a:spcBef>
              <a:spcAft>
                <a:spcPts val="600"/>
              </a:spcAft>
              <a:buClr>
                <a:schemeClr val="accent1">
                  <a:lumMod val="75000"/>
                </a:schemeClr>
              </a:buClr>
              <a:buSzPct val="145000"/>
              <a:buFont typeface="Arial"/>
              <a:buChar char="•"/>
            </a:pPr>
            <a:r>
              <a:rPr lang="en-US" sz="2800" dirty="0"/>
              <a:t>Register Judge</a:t>
            </a:r>
          </a:p>
          <a:p>
            <a:pPr>
              <a:spcBef>
                <a:spcPct val="20000"/>
              </a:spcBef>
              <a:spcAft>
                <a:spcPts val="600"/>
              </a:spcAft>
              <a:buClr>
                <a:schemeClr val="accent1">
                  <a:lumMod val="75000"/>
                </a:schemeClr>
              </a:buClr>
              <a:buSzPct val="145000"/>
              <a:buFont typeface="Arial"/>
              <a:buChar char="•"/>
            </a:pPr>
            <a:r>
              <a:rPr lang="en-US" sz="2800" dirty="0"/>
              <a:t>Poll Book Judge</a:t>
            </a:r>
          </a:p>
          <a:p>
            <a:pPr>
              <a:spcBef>
                <a:spcPct val="20000"/>
              </a:spcBef>
              <a:spcAft>
                <a:spcPts val="600"/>
              </a:spcAft>
              <a:buClr>
                <a:schemeClr val="accent1">
                  <a:lumMod val="75000"/>
                </a:schemeClr>
              </a:buClr>
              <a:buSzPct val="145000"/>
              <a:buFont typeface="Arial"/>
              <a:buChar char="•"/>
            </a:pPr>
            <a:r>
              <a:rPr lang="en-US" sz="2800" dirty="0"/>
              <a:t>Ballot Judge</a:t>
            </a:r>
          </a:p>
          <a:p>
            <a:pPr>
              <a:spcBef>
                <a:spcPct val="20000"/>
              </a:spcBef>
              <a:spcAft>
                <a:spcPts val="600"/>
              </a:spcAft>
              <a:buClr>
                <a:schemeClr val="accent1">
                  <a:lumMod val="75000"/>
                </a:schemeClr>
              </a:buClr>
              <a:buSzPct val="145000"/>
              <a:buFont typeface="Arial"/>
              <a:buChar char="•"/>
            </a:pPr>
            <a:r>
              <a:rPr lang="en-US" sz="2800" dirty="0"/>
              <a:t>Provisional Judge</a:t>
            </a:r>
          </a:p>
          <a:p>
            <a:pPr>
              <a:spcBef>
                <a:spcPct val="20000"/>
              </a:spcBef>
              <a:spcAft>
                <a:spcPts val="600"/>
              </a:spcAft>
              <a:buClr>
                <a:schemeClr val="accent1">
                  <a:lumMod val="75000"/>
                </a:schemeClr>
              </a:buClr>
              <a:buSzPct val="145000"/>
              <a:buFont typeface="Arial"/>
              <a:buChar char="•"/>
            </a:pPr>
            <a:r>
              <a:rPr lang="en-US" sz="2800" dirty="0"/>
              <a:t>Ballot Box Judge</a:t>
            </a:r>
          </a:p>
          <a:p>
            <a:pPr>
              <a:spcBef>
                <a:spcPct val="20000"/>
              </a:spcBef>
              <a:spcAft>
                <a:spcPts val="600"/>
              </a:spcAft>
              <a:buClr>
                <a:schemeClr val="accent1">
                  <a:lumMod val="75000"/>
                </a:schemeClr>
              </a:buClr>
              <a:buSzPct val="145000"/>
              <a:buFont typeface="Arial"/>
              <a:buChar char="•"/>
            </a:pPr>
            <a:r>
              <a:rPr lang="en-US" sz="2800" dirty="0"/>
              <a:t>Polling Place Manager/Chief Judge</a:t>
            </a:r>
          </a:p>
        </p:txBody>
      </p:sp>
      <p:pic>
        <p:nvPicPr>
          <p:cNvPr id="22530" name="Picture 2">
            <a:extLst>
              <a:ext uri="{FF2B5EF4-FFF2-40B4-BE49-F238E27FC236}">
                <a16:creationId xmlns:a16="http://schemas.microsoft.com/office/drawing/2014/main" id="{3B848423-875C-4A98-A8F7-549E1CADB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6588" y="1979453"/>
            <a:ext cx="2849185" cy="196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9982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63E9B-DDEE-4967-B02F-9F1674DCD0D6}"/>
              </a:ext>
            </a:extLst>
          </p:cNvPr>
          <p:cNvSpPr>
            <a:spLocks noGrp="1"/>
          </p:cNvSpPr>
          <p:nvPr>
            <p:ph type="title"/>
          </p:nvPr>
        </p:nvSpPr>
        <p:spPr/>
        <p:txBody>
          <a:bodyPr>
            <a:normAutofit/>
          </a:bodyPr>
          <a:lstStyle/>
          <a:p>
            <a:r>
              <a:rPr lang="en-US" sz="5400" b="1" dirty="0">
                <a:latin typeface="Perpetua" panose="02020502060401020303" pitchFamily="18" charset="0"/>
              </a:rPr>
              <a:t>Ballot, Poll Book, Register Judge</a:t>
            </a:r>
          </a:p>
        </p:txBody>
      </p:sp>
      <p:pic>
        <p:nvPicPr>
          <p:cNvPr id="3" name="Picture 2">
            <a:extLst>
              <a:ext uri="{FF2B5EF4-FFF2-40B4-BE49-F238E27FC236}">
                <a16:creationId xmlns:a16="http://schemas.microsoft.com/office/drawing/2014/main" id="{29AD45A9-6316-4703-B51C-7D54A19800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490" t="17766" r="-7028" b="26"/>
          <a:stretch/>
        </p:blipFill>
        <p:spPr bwMode="auto">
          <a:xfrm>
            <a:off x="4230799" y="2690326"/>
            <a:ext cx="4525736" cy="4043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a:extLst>
              <a:ext uri="{FF2B5EF4-FFF2-40B4-BE49-F238E27FC236}">
                <a16:creationId xmlns:a16="http://schemas.microsoft.com/office/drawing/2014/main" id="{A7A080E5-42C3-4EFE-A2CC-E09F693A16FF}"/>
              </a:ext>
            </a:extLst>
          </p:cNvPr>
          <p:cNvCxnSpPr/>
          <p:nvPr/>
        </p:nvCxnSpPr>
        <p:spPr>
          <a:xfrm>
            <a:off x="2892490" y="1931437"/>
            <a:ext cx="1455575" cy="123164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BE82379-0B63-4322-B409-57B41B998D42}"/>
              </a:ext>
            </a:extLst>
          </p:cNvPr>
          <p:cNvCxnSpPr>
            <a:cxnSpLocks/>
          </p:cNvCxnSpPr>
          <p:nvPr/>
        </p:nvCxnSpPr>
        <p:spPr>
          <a:xfrm>
            <a:off x="5561901" y="1845578"/>
            <a:ext cx="194343" cy="1048624"/>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796D5A7-971D-44BB-8BC3-B33456EBDC2D}"/>
              </a:ext>
            </a:extLst>
          </p:cNvPr>
          <p:cNvCxnSpPr/>
          <p:nvPr/>
        </p:nvCxnSpPr>
        <p:spPr>
          <a:xfrm flipH="1">
            <a:off x="7365534" y="1931437"/>
            <a:ext cx="1862356" cy="134865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8628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67B8C-38FE-4ED8-962D-D1B411A0C792}"/>
              </a:ext>
            </a:extLst>
          </p:cNvPr>
          <p:cNvSpPr>
            <a:spLocks noGrp="1"/>
          </p:cNvSpPr>
          <p:nvPr>
            <p:ph type="title"/>
          </p:nvPr>
        </p:nvSpPr>
        <p:spPr/>
        <p:txBody>
          <a:bodyPr/>
          <a:lstStyle/>
          <a:p>
            <a:r>
              <a:rPr lang="en-US" dirty="0"/>
              <a:t>MCA 13-17-503 (3)(b)(v): Commissioners can choose to add one countywide race to the Post-election Audit, in a Federal Election. </a:t>
            </a:r>
            <a:br>
              <a:rPr lang="en-US" dirty="0"/>
            </a:br>
            <a:endParaRPr lang="en-US" dirty="0"/>
          </a:p>
        </p:txBody>
      </p:sp>
      <p:sp>
        <p:nvSpPr>
          <p:cNvPr id="3" name="Text Placeholder 2">
            <a:extLst>
              <a:ext uri="{FF2B5EF4-FFF2-40B4-BE49-F238E27FC236}">
                <a16:creationId xmlns:a16="http://schemas.microsoft.com/office/drawing/2014/main" id="{46C06641-2A52-41AC-BF5C-C9EA08075629}"/>
              </a:ext>
            </a:extLst>
          </p:cNvPr>
          <p:cNvSpPr>
            <a:spLocks noGrp="1"/>
          </p:cNvSpPr>
          <p:nvPr>
            <p:ph type="body" idx="1"/>
          </p:nvPr>
        </p:nvSpPr>
        <p:spPr>
          <a:xfrm>
            <a:off x="1484312" y="3429000"/>
            <a:ext cx="10018713" cy="2362200"/>
          </a:xfrm>
        </p:spPr>
        <p:txBody>
          <a:bodyPr/>
          <a:lstStyle/>
          <a:p>
            <a:r>
              <a:rPr lang="en-US" sz="3200" dirty="0"/>
              <a:t>MCA 13-17-510: Random-sample audit of vote-counting machines optional after nonfederal elections-rulemaking authority. (Commissioners can choose an audit for a non-federal election) </a:t>
            </a:r>
          </a:p>
          <a:p>
            <a:endParaRPr lang="en-US" dirty="0"/>
          </a:p>
        </p:txBody>
      </p:sp>
    </p:spTree>
    <p:extLst>
      <p:ext uri="{BB962C8B-B14F-4D97-AF65-F5344CB8AC3E}">
        <p14:creationId xmlns:p14="http://schemas.microsoft.com/office/powerpoint/2010/main" val="14107851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5BB77-CDD1-4C31-8147-E6FAB60363E7}"/>
              </a:ext>
            </a:extLst>
          </p:cNvPr>
          <p:cNvSpPr>
            <a:spLocks noGrp="1"/>
          </p:cNvSpPr>
          <p:nvPr>
            <p:ph type="title"/>
          </p:nvPr>
        </p:nvSpPr>
        <p:spPr>
          <a:xfrm>
            <a:off x="1836013" y="1772407"/>
            <a:ext cx="3041557" cy="4522647"/>
          </a:xfrm>
          <a:effectLst/>
        </p:spPr>
        <p:txBody>
          <a:bodyPr vert="horz" lIns="91440" tIns="45720" rIns="91440" bIns="45720" rtlCol="0" anchor="ctr">
            <a:normAutofit/>
          </a:bodyPr>
          <a:lstStyle/>
          <a:p>
            <a:pPr algn="l"/>
            <a:r>
              <a:rPr lang="en-US" sz="6000" b="1" dirty="0">
                <a:solidFill>
                  <a:schemeClr val="tx2"/>
                </a:solidFill>
                <a:latin typeface="Perpetua" panose="02020502060401020303" pitchFamily="18" charset="0"/>
              </a:rPr>
              <a:t>Register Judge Duties</a:t>
            </a:r>
          </a:p>
        </p:txBody>
      </p:sp>
      <p:sp>
        <p:nvSpPr>
          <p:cNvPr id="3" name="TextBox 2">
            <a:extLst>
              <a:ext uri="{FF2B5EF4-FFF2-40B4-BE49-F238E27FC236}">
                <a16:creationId xmlns:a16="http://schemas.microsoft.com/office/drawing/2014/main" id="{D9733048-9416-414B-990F-52A37C2D45F9}"/>
              </a:ext>
            </a:extLst>
          </p:cNvPr>
          <p:cNvSpPr txBox="1"/>
          <p:nvPr/>
        </p:nvSpPr>
        <p:spPr>
          <a:xfrm>
            <a:off x="5149032" y="1912363"/>
            <a:ext cx="6383207" cy="4522647"/>
          </a:xfrm>
          <a:prstGeom prst="rect">
            <a:avLst/>
          </a:prstGeom>
        </p:spPr>
        <p:txBody>
          <a:bodyPr vert="horz" lIns="91440" tIns="45720" rIns="91440" bIns="45720" rtlCol="0" anchor="ctr">
            <a:normAutofit/>
          </a:bodyPr>
          <a:lstStyle/>
          <a:p>
            <a:pPr marL="285750" indent="-285750">
              <a:spcBef>
                <a:spcPct val="20000"/>
              </a:spcBef>
              <a:spcAft>
                <a:spcPts val="600"/>
              </a:spcAft>
              <a:buClr>
                <a:schemeClr val="accent1">
                  <a:lumMod val="75000"/>
                </a:schemeClr>
              </a:buClr>
              <a:buSzPct val="145000"/>
              <a:buFont typeface="Arial"/>
              <a:buChar char="•"/>
            </a:pPr>
            <a:r>
              <a:rPr lang="en-US" sz="2000" dirty="0"/>
              <a:t>Ask elector to see ID</a:t>
            </a:r>
          </a:p>
          <a:p>
            <a:pPr marL="285750" indent="-285750">
              <a:spcBef>
                <a:spcPct val="20000"/>
              </a:spcBef>
              <a:spcAft>
                <a:spcPts val="600"/>
              </a:spcAft>
              <a:buClr>
                <a:schemeClr val="accent1">
                  <a:lumMod val="75000"/>
                </a:schemeClr>
              </a:buClr>
              <a:buSzPct val="145000"/>
              <a:buFont typeface="Arial"/>
              <a:buChar char="•"/>
            </a:pPr>
            <a:r>
              <a:rPr lang="en-US" sz="2000" dirty="0"/>
              <a:t>Instruct the elector to state name &amp; address</a:t>
            </a:r>
          </a:p>
          <a:p>
            <a:pPr marL="285750" indent="-285750">
              <a:spcBef>
                <a:spcPct val="20000"/>
              </a:spcBef>
              <a:spcAft>
                <a:spcPts val="600"/>
              </a:spcAft>
              <a:buClr>
                <a:schemeClr val="accent1">
                  <a:lumMod val="75000"/>
                </a:schemeClr>
              </a:buClr>
              <a:buSzPct val="145000"/>
              <a:buFont typeface="Arial"/>
              <a:buChar char="•"/>
            </a:pPr>
            <a:r>
              <a:rPr lang="en-US" sz="2000" dirty="0"/>
              <a:t>Announce the elector’s name loud enough to be heard by poll watchers </a:t>
            </a:r>
          </a:p>
          <a:p>
            <a:pPr marL="285750" indent="-285750">
              <a:spcBef>
                <a:spcPct val="20000"/>
              </a:spcBef>
              <a:spcAft>
                <a:spcPts val="600"/>
              </a:spcAft>
              <a:buClr>
                <a:schemeClr val="accent1">
                  <a:lumMod val="75000"/>
                </a:schemeClr>
              </a:buClr>
              <a:buSzPct val="145000"/>
              <a:buFont typeface="Arial"/>
              <a:buChar char="•"/>
            </a:pPr>
            <a:r>
              <a:rPr lang="en-US" sz="2000" dirty="0"/>
              <a:t>Instruct voter to sign the register</a:t>
            </a:r>
          </a:p>
        </p:txBody>
      </p:sp>
      <p:pic>
        <p:nvPicPr>
          <p:cNvPr id="23554" name="Picture 2">
            <a:extLst>
              <a:ext uri="{FF2B5EF4-FFF2-40B4-BE49-F238E27FC236}">
                <a16:creationId xmlns:a16="http://schemas.microsoft.com/office/drawing/2014/main" id="{373BFADD-4279-4DC7-A965-D18F3EB8C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6090" y="250040"/>
            <a:ext cx="2696149" cy="2381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7272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5BB77-CDD1-4C31-8147-E6FAB60363E7}"/>
              </a:ext>
            </a:extLst>
          </p:cNvPr>
          <p:cNvSpPr>
            <a:spLocks noGrp="1"/>
          </p:cNvSpPr>
          <p:nvPr>
            <p:ph type="title"/>
          </p:nvPr>
        </p:nvSpPr>
        <p:spPr>
          <a:xfrm>
            <a:off x="1062556" y="107303"/>
            <a:ext cx="11024150" cy="1421460"/>
          </a:xfrm>
        </p:spPr>
        <p:txBody>
          <a:bodyPr vert="horz" lIns="91440" tIns="45720" rIns="91440" bIns="45720" rtlCol="0" anchor="ctr">
            <a:normAutofit/>
          </a:bodyPr>
          <a:lstStyle/>
          <a:p>
            <a:r>
              <a:rPr lang="en-US" sz="4800" b="1" dirty="0">
                <a:latin typeface="Perpetua" panose="02020502060401020303" pitchFamily="18" charset="0"/>
              </a:rPr>
              <a:t>Acceptable ID</a:t>
            </a:r>
          </a:p>
        </p:txBody>
      </p:sp>
      <p:pic>
        <p:nvPicPr>
          <p:cNvPr id="1026" name="Picture 2" descr="Graphical user interface, application&#10;&#10;Description automatically generated">
            <a:extLst>
              <a:ext uri="{FF2B5EF4-FFF2-40B4-BE49-F238E27FC236}">
                <a16:creationId xmlns:a16="http://schemas.microsoft.com/office/drawing/2014/main" id="{408FB610-DA91-4FE3-A558-C2E19FB790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7027" y="1461655"/>
            <a:ext cx="7652386" cy="4691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4423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5BB77-CDD1-4C31-8147-E6FAB60363E7}"/>
              </a:ext>
            </a:extLst>
          </p:cNvPr>
          <p:cNvSpPr>
            <a:spLocks noGrp="1"/>
          </p:cNvSpPr>
          <p:nvPr>
            <p:ph type="title"/>
          </p:nvPr>
        </p:nvSpPr>
        <p:spPr/>
        <p:txBody>
          <a:bodyPr vert="horz" lIns="91440" tIns="45720" rIns="91440" bIns="45720" rtlCol="0" anchor="ctr">
            <a:normAutofit/>
          </a:bodyPr>
          <a:lstStyle/>
          <a:p>
            <a:r>
              <a:rPr lang="en-US" sz="4800" b="1" dirty="0">
                <a:latin typeface="Perpetua" panose="02020502060401020303" pitchFamily="18" charset="0"/>
              </a:rPr>
              <a:t>Acceptable ID</a:t>
            </a:r>
          </a:p>
        </p:txBody>
      </p:sp>
      <p:sp>
        <p:nvSpPr>
          <p:cNvPr id="3" name="Text Placeholder 2">
            <a:extLst>
              <a:ext uri="{FF2B5EF4-FFF2-40B4-BE49-F238E27FC236}">
                <a16:creationId xmlns:a16="http://schemas.microsoft.com/office/drawing/2014/main" id="{4D9C6BFB-1D6C-4A4A-9AAD-ED517970350A}"/>
              </a:ext>
            </a:extLst>
          </p:cNvPr>
          <p:cNvSpPr>
            <a:spLocks noGrp="1"/>
          </p:cNvSpPr>
          <p:nvPr>
            <p:ph type="body" idx="1"/>
          </p:nvPr>
        </p:nvSpPr>
        <p:spPr>
          <a:xfrm>
            <a:off x="1484312" y="2743200"/>
            <a:ext cx="10018713" cy="3048000"/>
          </a:xfrm>
        </p:spPr>
        <p:txBody>
          <a:bodyPr>
            <a:normAutofit fontScale="85000" lnSpcReduction="20000"/>
          </a:bodyPr>
          <a:lstStyle/>
          <a:p>
            <a:r>
              <a:rPr lang="en-US" dirty="0"/>
              <a:t>If one of the ID shown before is not available, the voter may also use the following:</a:t>
            </a:r>
          </a:p>
          <a:p>
            <a:pPr marL="342900" indent="-342900">
              <a:buFont typeface="Arial" panose="020B0604020202020204" pitchFamily="34" charset="0"/>
              <a:buChar char="•"/>
            </a:pPr>
            <a:r>
              <a:rPr lang="en-US" dirty="0"/>
              <a:t>School ID</a:t>
            </a:r>
          </a:p>
          <a:p>
            <a:pPr marL="342900" indent="-342900">
              <a:buFont typeface="Arial" panose="020B0604020202020204" pitchFamily="34" charset="0"/>
              <a:buChar char="•"/>
            </a:pPr>
            <a:r>
              <a:rPr lang="en-US" dirty="0"/>
              <a:t>Library Card</a:t>
            </a:r>
          </a:p>
          <a:p>
            <a:pPr marL="342900" indent="-342900">
              <a:buFont typeface="Arial" panose="020B0604020202020204" pitchFamily="34" charset="0"/>
              <a:buChar char="•"/>
            </a:pPr>
            <a:r>
              <a:rPr lang="en-US" dirty="0"/>
              <a:t>Costco Card</a:t>
            </a:r>
          </a:p>
          <a:p>
            <a:pPr marL="342900" indent="-342900">
              <a:buFont typeface="Arial" panose="020B0604020202020204" pitchFamily="34" charset="0"/>
              <a:buChar char="•"/>
            </a:pPr>
            <a:r>
              <a:rPr lang="en-US" dirty="0"/>
              <a:t>Almost any picture ID</a:t>
            </a:r>
          </a:p>
          <a:p>
            <a:pPr marL="342900" indent="-342900">
              <a:buFont typeface="Arial" panose="020B0604020202020204" pitchFamily="34" charset="0"/>
              <a:buChar char="•"/>
            </a:pPr>
            <a:r>
              <a:rPr lang="en-US" dirty="0"/>
              <a:t>Utility Bill</a:t>
            </a:r>
          </a:p>
          <a:p>
            <a:pPr marL="342900" indent="-342900">
              <a:buFont typeface="Arial" panose="020B0604020202020204" pitchFamily="34" charset="0"/>
              <a:buChar char="•"/>
            </a:pPr>
            <a:r>
              <a:rPr lang="en-US" dirty="0"/>
              <a:t>Bank Statement</a:t>
            </a:r>
          </a:p>
          <a:p>
            <a:pPr marL="342900" indent="-342900">
              <a:buFont typeface="Arial" panose="020B0604020202020204" pitchFamily="34" charset="0"/>
              <a:buChar char="•"/>
            </a:pPr>
            <a:r>
              <a:rPr lang="en-US" dirty="0"/>
              <a:t>Paystub</a:t>
            </a:r>
          </a:p>
          <a:p>
            <a:pPr marL="342900" indent="-342900">
              <a:buFont typeface="Arial" panose="020B0604020202020204" pitchFamily="34" charset="0"/>
              <a:buChar char="•"/>
            </a:pPr>
            <a:r>
              <a:rPr lang="en-US" dirty="0"/>
              <a:t>Any government document</a:t>
            </a:r>
          </a:p>
        </p:txBody>
      </p:sp>
    </p:spTree>
    <p:extLst>
      <p:ext uri="{BB962C8B-B14F-4D97-AF65-F5344CB8AC3E}">
        <p14:creationId xmlns:p14="http://schemas.microsoft.com/office/powerpoint/2010/main" val="35330785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0179C-9028-4271-A4FF-5880FE7D7E74}"/>
              </a:ext>
            </a:extLst>
          </p:cNvPr>
          <p:cNvSpPr>
            <a:spLocks noGrp="1"/>
          </p:cNvSpPr>
          <p:nvPr>
            <p:ph type="title"/>
          </p:nvPr>
        </p:nvSpPr>
        <p:spPr/>
        <p:txBody>
          <a:bodyPr>
            <a:normAutofit/>
          </a:bodyPr>
          <a:lstStyle/>
          <a:p>
            <a:r>
              <a:rPr lang="en-US" sz="5400" b="1" dirty="0">
                <a:latin typeface="Perpetua" panose="02020502060401020303" pitchFamily="18" charset="0"/>
              </a:rPr>
              <a:t>Register Judge Continued…</a:t>
            </a:r>
          </a:p>
        </p:txBody>
      </p:sp>
      <p:sp>
        <p:nvSpPr>
          <p:cNvPr id="3" name="TextBox 2">
            <a:extLst>
              <a:ext uri="{FF2B5EF4-FFF2-40B4-BE49-F238E27FC236}">
                <a16:creationId xmlns:a16="http://schemas.microsoft.com/office/drawing/2014/main" id="{1769D35F-73EC-45BA-BEF1-9D83A582FFBF}"/>
              </a:ext>
            </a:extLst>
          </p:cNvPr>
          <p:cNvSpPr txBox="1"/>
          <p:nvPr/>
        </p:nvSpPr>
        <p:spPr>
          <a:xfrm>
            <a:off x="2472611" y="2438399"/>
            <a:ext cx="8441465" cy="1631216"/>
          </a:xfrm>
          <a:prstGeom prst="rect">
            <a:avLst/>
          </a:prstGeom>
          <a:noFill/>
        </p:spPr>
        <p:txBody>
          <a:bodyPr wrap="square" rtlCol="0">
            <a:spAutoFit/>
          </a:bodyPr>
          <a:lstStyle/>
          <a:p>
            <a:pPr marL="0" indent="0">
              <a:buNone/>
            </a:pPr>
            <a:r>
              <a:rPr lang="en-US" sz="2800" dirty="0"/>
              <a:t>Can an elector use a social security card for ID purposes?</a:t>
            </a:r>
          </a:p>
          <a:p>
            <a:pPr marL="514350" indent="-514350">
              <a:buAutoNum type="alphaLcPeriod"/>
            </a:pPr>
            <a:r>
              <a:rPr lang="en-US" sz="3600" dirty="0">
                <a:solidFill>
                  <a:schemeClr val="accent1">
                    <a:lumMod val="75000"/>
                  </a:schemeClr>
                </a:solidFill>
              </a:rPr>
              <a:t>Yes</a:t>
            </a:r>
          </a:p>
          <a:p>
            <a:pPr marL="514350" indent="-514350">
              <a:buAutoNum type="alphaLcPeriod"/>
            </a:pPr>
            <a:r>
              <a:rPr lang="en-US" sz="3600" dirty="0">
                <a:solidFill>
                  <a:schemeClr val="accent1">
                    <a:lumMod val="75000"/>
                  </a:schemeClr>
                </a:solidFill>
              </a:rPr>
              <a:t>No</a:t>
            </a:r>
          </a:p>
        </p:txBody>
      </p:sp>
    </p:spTree>
    <p:extLst>
      <p:ext uri="{BB962C8B-B14F-4D97-AF65-F5344CB8AC3E}">
        <p14:creationId xmlns:p14="http://schemas.microsoft.com/office/powerpoint/2010/main" val="814496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6F5BD-2DE0-46B7-974F-C03977DDF9C8}"/>
              </a:ext>
            </a:extLst>
          </p:cNvPr>
          <p:cNvSpPr>
            <a:spLocks noGrp="1"/>
          </p:cNvSpPr>
          <p:nvPr>
            <p:ph type="title"/>
          </p:nvPr>
        </p:nvSpPr>
        <p:spPr>
          <a:xfrm>
            <a:off x="1573388" y="375082"/>
            <a:ext cx="2996716" cy="5105400"/>
          </a:xfrm>
        </p:spPr>
        <p:txBody>
          <a:bodyPr vert="horz" lIns="91440" tIns="45720" rIns="91440" bIns="45720" rtlCol="0" anchor="ctr">
            <a:normAutofit/>
          </a:bodyPr>
          <a:lstStyle/>
          <a:p>
            <a:pPr algn="l"/>
            <a:r>
              <a:rPr lang="en-US" b="1" dirty="0">
                <a:solidFill>
                  <a:schemeClr val="tx2"/>
                </a:solidFill>
                <a:latin typeface="Perpetua" panose="02020502060401020303" pitchFamily="18" charset="0"/>
              </a:rPr>
              <a:t>Register Judge continued…</a:t>
            </a:r>
          </a:p>
        </p:txBody>
      </p:sp>
      <p:sp>
        <p:nvSpPr>
          <p:cNvPr id="3" name="TextBox 2">
            <a:extLst>
              <a:ext uri="{FF2B5EF4-FFF2-40B4-BE49-F238E27FC236}">
                <a16:creationId xmlns:a16="http://schemas.microsoft.com/office/drawing/2014/main" id="{DD347DE5-4D01-4459-B723-68082BB5F208}"/>
              </a:ext>
            </a:extLst>
          </p:cNvPr>
          <p:cNvSpPr txBox="1"/>
          <p:nvPr/>
        </p:nvSpPr>
        <p:spPr>
          <a:xfrm>
            <a:off x="5117106" y="685801"/>
            <a:ext cx="6385918" cy="5105400"/>
          </a:xfrm>
          <a:prstGeom prst="rect">
            <a:avLst/>
          </a:prstGeom>
        </p:spPr>
        <p:txBody>
          <a:bodyPr vert="horz" lIns="91440" tIns="45720" rIns="91440" bIns="45720" rtlCol="0" anchor="ctr">
            <a:normAutofit/>
          </a:bodyPr>
          <a:lstStyle/>
          <a:p>
            <a:pPr>
              <a:spcBef>
                <a:spcPct val="20000"/>
              </a:spcBef>
              <a:spcAft>
                <a:spcPts val="600"/>
              </a:spcAft>
              <a:buClr>
                <a:schemeClr val="accent1">
                  <a:lumMod val="75000"/>
                </a:schemeClr>
              </a:buClr>
              <a:buSzPct val="145000"/>
              <a:buFont typeface="Arial"/>
              <a:buChar char="•"/>
            </a:pPr>
            <a:r>
              <a:rPr lang="en-US" sz="2800" dirty="0"/>
              <a:t>If elector does not have the required ID, send them to Provisional Judge.</a:t>
            </a:r>
          </a:p>
          <a:p>
            <a:pPr>
              <a:spcBef>
                <a:spcPct val="20000"/>
              </a:spcBef>
              <a:spcAft>
                <a:spcPts val="600"/>
              </a:spcAft>
              <a:buClr>
                <a:schemeClr val="accent1">
                  <a:lumMod val="75000"/>
                </a:schemeClr>
              </a:buClr>
              <a:buSzPct val="145000"/>
              <a:buFont typeface="Arial"/>
              <a:buChar char="•"/>
            </a:pPr>
            <a:r>
              <a:rPr lang="en-US" sz="2800" dirty="0"/>
              <a:t>The provisional judge will work with the Elections Office to see if they can verify the voter over the phone. </a:t>
            </a:r>
          </a:p>
        </p:txBody>
      </p:sp>
      <p:sp>
        <p:nvSpPr>
          <p:cNvPr id="5" name="TextBox 4">
            <a:extLst>
              <a:ext uri="{FF2B5EF4-FFF2-40B4-BE49-F238E27FC236}">
                <a16:creationId xmlns:a16="http://schemas.microsoft.com/office/drawing/2014/main" id="{7CDB454F-57CC-4F85-A65F-96D4B6E4D0C5}"/>
              </a:ext>
            </a:extLst>
          </p:cNvPr>
          <p:cNvSpPr txBox="1"/>
          <p:nvPr/>
        </p:nvSpPr>
        <p:spPr>
          <a:xfrm>
            <a:off x="5858469" y="5329237"/>
            <a:ext cx="5097553" cy="523220"/>
          </a:xfrm>
          <a:prstGeom prst="rect">
            <a:avLst/>
          </a:prstGeom>
          <a:noFill/>
        </p:spPr>
        <p:txBody>
          <a:bodyPr wrap="square" rtlCol="0">
            <a:spAutoFit/>
          </a:bodyPr>
          <a:lstStyle/>
          <a:p>
            <a:pPr algn="ctr"/>
            <a:r>
              <a:rPr lang="en-US" sz="2800" b="1" dirty="0">
                <a:latin typeface="Perpetua" panose="02020502060401020303" pitchFamily="18" charset="0"/>
              </a:rPr>
              <a:t>NO ID = PROVISIONAL JUDGE</a:t>
            </a:r>
          </a:p>
        </p:txBody>
      </p:sp>
    </p:spTree>
    <p:extLst>
      <p:ext uri="{BB962C8B-B14F-4D97-AF65-F5344CB8AC3E}">
        <p14:creationId xmlns:p14="http://schemas.microsoft.com/office/powerpoint/2010/main" val="10154647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6F5BD-2DE0-46B7-974F-C03977DDF9C8}"/>
              </a:ext>
            </a:extLst>
          </p:cNvPr>
          <p:cNvSpPr>
            <a:spLocks noGrp="1"/>
          </p:cNvSpPr>
          <p:nvPr>
            <p:ph type="title"/>
          </p:nvPr>
        </p:nvSpPr>
        <p:spPr>
          <a:xfrm>
            <a:off x="1423327" y="876300"/>
            <a:ext cx="3238774" cy="5105400"/>
          </a:xfrm>
        </p:spPr>
        <p:txBody>
          <a:bodyPr vert="horz" lIns="91440" tIns="45720" rIns="91440" bIns="45720" rtlCol="0" anchor="ctr">
            <a:normAutofit/>
          </a:bodyPr>
          <a:lstStyle/>
          <a:p>
            <a:pPr algn="l"/>
            <a:r>
              <a:rPr lang="en-US" b="1" dirty="0">
                <a:solidFill>
                  <a:schemeClr val="tx2"/>
                </a:solidFill>
                <a:latin typeface="Perpetua" panose="02020502060401020303" pitchFamily="18" charset="0"/>
              </a:rPr>
              <a:t>Register Judge continued…</a:t>
            </a:r>
          </a:p>
        </p:txBody>
      </p:sp>
      <p:sp>
        <p:nvSpPr>
          <p:cNvPr id="3" name="TextBox 2">
            <a:extLst>
              <a:ext uri="{FF2B5EF4-FFF2-40B4-BE49-F238E27FC236}">
                <a16:creationId xmlns:a16="http://schemas.microsoft.com/office/drawing/2014/main" id="{DD347DE5-4D01-4459-B723-68082BB5F208}"/>
              </a:ext>
            </a:extLst>
          </p:cNvPr>
          <p:cNvSpPr txBox="1"/>
          <p:nvPr/>
        </p:nvSpPr>
        <p:spPr>
          <a:xfrm>
            <a:off x="4860907" y="1931437"/>
            <a:ext cx="7016961" cy="3859764"/>
          </a:xfrm>
          <a:prstGeom prst="rect">
            <a:avLst/>
          </a:prstGeom>
        </p:spPr>
        <p:txBody>
          <a:bodyPr vert="horz" lIns="91440" tIns="45720" rIns="91440" bIns="45720" rtlCol="0" anchor="ctr">
            <a:normAutofit/>
          </a:bodyPr>
          <a:lstStyle/>
          <a:p>
            <a:pPr>
              <a:spcBef>
                <a:spcPct val="20000"/>
              </a:spcBef>
              <a:spcAft>
                <a:spcPts val="600"/>
              </a:spcAft>
              <a:buClr>
                <a:schemeClr val="accent1">
                  <a:lumMod val="75000"/>
                </a:schemeClr>
              </a:buClr>
              <a:buSzPct val="145000"/>
              <a:buFont typeface="Arial"/>
              <a:buChar char="•"/>
            </a:pPr>
            <a:r>
              <a:rPr lang="en-US" sz="2400" dirty="0"/>
              <a:t>Locate elector in Register.</a:t>
            </a:r>
          </a:p>
          <a:p>
            <a:pPr>
              <a:spcBef>
                <a:spcPct val="20000"/>
              </a:spcBef>
              <a:spcAft>
                <a:spcPts val="600"/>
              </a:spcAft>
              <a:buClr>
                <a:schemeClr val="accent1">
                  <a:lumMod val="75000"/>
                </a:schemeClr>
              </a:buClr>
              <a:buSzPct val="145000"/>
              <a:buFont typeface="Arial"/>
              <a:buChar char="•"/>
            </a:pPr>
            <a:r>
              <a:rPr lang="en-US" sz="2400" dirty="0"/>
              <a:t>Have elector sign the Register on the designated line. </a:t>
            </a:r>
          </a:p>
          <a:p>
            <a:pPr>
              <a:spcBef>
                <a:spcPct val="20000"/>
              </a:spcBef>
              <a:spcAft>
                <a:spcPts val="600"/>
              </a:spcAft>
              <a:buClr>
                <a:schemeClr val="accent1">
                  <a:lumMod val="75000"/>
                </a:schemeClr>
              </a:buClr>
              <a:buSzPct val="145000"/>
              <a:buFont typeface="Arial"/>
              <a:buChar char="•"/>
            </a:pPr>
            <a:r>
              <a:rPr lang="en-US" sz="2400" b="1" dirty="0"/>
              <a:t>NOTE: It is important to make sure the elector signs the Register in the correct space. If he/she signs in the wrong space and it is not caught, the voter may not get appropriate voting credit.</a:t>
            </a:r>
            <a:endParaRPr lang="en-US" sz="2400" dirty="0"/>
          </a:p>
        </p:txBody>
      </p:sp>
      <p:pic>
        <p:nvPicPr>
          <p:cNvPr id="25602" name="Picture 2">
            <a:extLst>
              <a:ext uri="{FF2B5EF4-FFF2-40B4-BE49-F238E27FC236}">
                <a16:creationId xmlns:a16="http://schemas.microsoft.com/office/drawing/2014/main" id="{DD31778B-7F4D-474E-A6FB-C21F661E7D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5018" y="204788"/>
            <a:ext cx="3752850"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5254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6F5BD-2DE0-46B7-974F-C03977DDF9C8}"/>
              </a:ext>
            </a:extLst>
          </p:cNvPr>
          <p:cNvSpPr>
            <a:spLocks noGrp="1"/>
          </p:cNvSpPr>
          <p:nvPr>
            <p:ph type="title"/>
          </p:nvPr>
        </p:nvSpPr>
        <p:spPr>
          <a:xfrm>
            <a:off x="2663852" y="405472"/>
            <a:ext cx="8263347" cy="1325358"/>
          </a:xfrm>
          <a:effectLst/>
        </p:spPr>
        <p:txBody>
          <a:bodyPr vert="horz" lIns="91440" tIns="45720" rIns="91440" bIns="45720" rtlCol="0" anchor="ctr">
            <a:normAutofit/>
          </a:bodyPr>
          <a:lstStyle/>
          <a:p>
            <a:r>
              <a:rPr lang="en-US" sz="4400" b="1" dirty="0">
                <a:solidFill>
                  <a:schemeClr val="tx2"/>
                </a:solidFill>
                <a:latin typeface="Perpetua" panose="02020502060401020303" pitchFamily="18" charset="0"/>
              </a:rPr>
              <a:t>Elector’s Name Cannot be Found</a:t>
            </a:r>
          </a:p>
        </p:txBody>
      </p:sp>
      <p:sp>
        <p:nvSpPr>
          <p:cNvPr id="3" name="TextBox 2">
            <a:extLst>
              <a:ext uri="{FF2B5EF4-FFF2-40B4-BE49-F238E27FC236}">
                <a16:creationId xmlns:a16="http://schemas.microsoft.com/office/drawing/2014/main" id="{DD347DE5-4D01-4459-B723-68082BB5F208}"/>
              </a:ext>
            </a:extLst>
          </p:cNvPr>
          <p:cNvSpPr txBox="1"/>
          <p:nvPr/>
        </p:nvSpPr>
        <p:spPr>
          <a:xfrm>
            <a:off x="2303462" y="1370103"/>
            <a:ext cx="9550182" cy="4522647"/>
          </a:xfrm>
          <a:prstGeom prst="rect">
            <a:avLst/>
          </a:prstGeom>
        </p:spPr>
        <p:txBody>
          <a:bodyPr vert="horz" lIns="91440" tIns="45720" rIns="91440" bIns="45720" rtlCol="0" anchor="ctr">
            <a:normAutofit/>
          </a:bodyPr>
          <a:lstStyle/>
          <a:p>
            <a:pPr>
              <a:spcBef>
                <a:spcPct val="20000"/>
              </a:spcBef>
              <a:spcAft>
                <a:spcPts val="600"/>
              </a:spcAft>
              <a:buClr>
                <a:schemeClr val="accent1">
                  <a:lumMod val="75000"/>
                </a:schemeClr>
              </a:buClr>
              <a:buSzPct val="145000"/>
              <a:buFont typeface="Arial"/>
              <a:buChar char="•"/>
            </a:pPr>
            <a:r>
              <a:rPr lang="en-US" sz="2000" dirty="0"/>
              <a:t>If the elector’s name does not appear in the Register </a:t>
            </a:r>
          </a:p>
          <a:p>
            <a:pPr marL="800100" lvl="1" indent="-342900">
              <a:spcBef>
                <a:spcPct val="20000"/>
              </a:spcBef>
              <a:spcAft>
                <a:spcPts val="600"/>
              </a:spcAft>
              <a:buClr>
                <a:schemeClr val="accent1">
                  <a:lumMod val="75000"/>
                </a:schemeClr>
              </a:buClr>
              <a:buSzPct val="100000"/>
              <a:buFont typeface="Wingdings" panose="05000000000000000000" pitchFamily="2" charset="2"/>
              <a:buChar char="v"/>
            </a:pPr>
            <a:r>
              <a:rPr lang="en-US" sz="2000" dirty="0"/>
              <a:t>Ask the voter if their name recently changed</a:t>
            </a:r>
          </a:p>
          <a:p>
            <a:pPr marL="800100" lvl="1" indent="-342900">
              <a:spcBef>
                <a:spcPct val="20000"/>
              </a:spcBef>
              <a:spcAft>
                <a:spcPts val="600"/>
              </a:spcAft>
              <a:buClr>
                <a:schemeClr val="accent1">
                  <a:lumMod val="75000"/>
                </a:schemeClr>
              </a:buClr>
              <a:buSzPct val="100000"/>
              <a:buFont typeface="Wingdings" panose="05000000000000000000" pitchFamily="2" charset="2"/>
              <a:buChar char="v"/>
            </a:pPr>
            <a:r>
              <a:rPr lang="en-US" sz="2000" dirty="0"/>
              <a:t>Ask the voter if they have a hyphenated name</a:t>
            </a:r>
          </a:p>
          <a:p>
            <a:pPr marL="800100" lvl="1" indent="-342900">
              <a:spcBef>
                <a:spcPct val="20000"/>
              </a:spcBef>
              <a:spcAft>
                <a:spcPts val="600"/>
              </a:spcAft>
              <a:buClr>
                <a:schemeClr val="accent1">
                  <a:lumMod val="75000"/>
                </a:schemeClr>
              </a:buClr>
              <a:buSzPct val="100000"/>
              <a:buFont typeface="Wingdings" panose="05000000000000000000" pitchFamily="2" charset="2"/>
              <a:buChar char="v"/>
            </a:pPr>
            <a:r>
              <a:rPr lang="en-US" sz="2000" dirty="0"/>
              <a:t>Ask them to spell their name</a:t>
            </a:r>
          </a:p>
          <a:p>
            <a:pPr marL="800100" lvl="1" indent="-342900">
              <a:spcBef>
                <a:spcPct val="20000"/>
              </a:spcBef>
              <a:spcAft>
                <a:spcPts val="600"/>
              </a:spcAft>
              <a:buClr>
                <a:schemeClr val="accent1">
                  <a:lumMod val="75000"/>
                </a:schemeClr>
              </a:buClr>
              <a:buSzPct val="100000"/>
              <a:buFont typeface="Wingdings" panose="05000000000000000000" pitchFamily="2" charset="2"/>
              <a:buChar char="v"/>
            </a:pPr>
            <a:r>
              <a:rPr lang="en-US" sz="2000" dirty="0"/>
              <a:t>Ask if the voter has their voter ID card to verify, they are in the correct precinct</a:t>
            </a:r>
          </a:p>
          <a:p>
            <a:pPr marL="800100" lvl="1" indent="-342900">
              <a:spcBef>
                <a:spcPct val="20000"/>
              </a:spcBef>
              <a:spcAft>
                <a:spcPts val="600"/>
              </a:spcAft>
              <a:buClr>
                <a:schemeClr val="accent1">
                  <a:lumMod val="75000"/>
                </a:schemeClr>
              </a:buClr>
              <a:buSzPct val="100000"/>
              <a:buFont typeface="Wingdings" panose="05000000000000000000" pitchFamily="2" charset="2"/>
              <a:buChar char="v"/>
            </a:pPr>
            <a:r>
              <a:rPr lang="en-US" sz="2000" dirty="0"/>
              <a:t>Ask them to offer any clues in locating them in the register</a:t>
            </a:r>
          </a:p>
          <a:p>
            <a:pPr>
              <a:spcBef>
                <a:spcPct val="20000"/>
              </a:spcBef>
              <a:spcAft>
                <a:spcPts val="600"/>
              </a:spcAft>
              <a:buClr>
                <a:schemeClr val="accent1">
                  <a:lumMod val="75000"/>
                </a:schemeClr>
              </a:buClr>
              <a:buSzPct val="145000"/>
              <a:buFont typeface="Arial"/>
              <a:buChar char="•"/>
            </a:pPr>
            <a:r>
              <a:rPr lang="en-US" sz="2000" dirty="0"/>
              <a:t>If name cannot be found, send the elector to the provisional judge table.</a:t>
            </a:r>
          </a:p>
        </p:txBody>
      </p:sp>
      <p:pic>
        <p:nvPicPr>
          <p:cNvPr id="26626" name="Picture 2">
            <a:extLst>
              <a:ext uri="{FF2B5EF4-FFF2-40B4-BE49-F238E27FC236}">
                <a16:creationId xmlns:a16="http://schemas.microsoft.com/office/drawing/2014/main" id="{CAEC10D4-9D22-4B96-8E32-8E84CC19FD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7008" y="1504950"/>
            <a:ext cx="2266950" cy="226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7598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3A311-A6EF-4411-B083-D93F9BE9337E}"/>
              </a:ext>
            </a:extLst>
          </p:cNvPr>
          <p:cNvSpPr>
            <a:spLocks noGrp="1"/>
          </p:cNvSpPr>
          <p:nvPr>
            <p:ph type="title"/>
          </p:nvPr>
        </p:nvSpPr>
        <p:spPr>
          <a:xfrm>
            <a:off x="1754899" y="79310"/>
            <a:ext cx="10018713" cy="1752599"/>
          </a:xfrm>
        </p:spPr>
        <p:txBody>
          <a:bodyPr>
            <a:normAutofit/>
          </a:bodyPr>
          <a:lstStyle/>
          <a:p>
            <a:r>
              <a:rPr lang="en-US" sz="6000" b="1" dirty="0">
                <a:latin typeface="Perpetua" panose="02020502060401020303" pitchFamily="18" charset="0"/>
              </a:rPr>
              <a:t>Register Judge Continued…</a:t>
            </a:r>
          </a:p>
        </p:txBody>
      </p:sp>
      <p:sp>
        <p:nvSpPr>
          <p:cNvPr id="4" name="TextBox 3">
            <a:extLst>
              <a:ext uri="{FF2B5EF4-FFF2-40B4-BE49-F238E27FC236}">
                <a16:creationId xmlns:a16="http://schemas.microsoft.com/office/drawing/2014/main" id="{07489FC8-D856-4A89-9ABB-7A9C5BAEBC32}"/>
              </a:ext>
            </a:extLst>
          </p:cNvPr>
          <p:cNvSpPr txBox="1"/>
          <p:nvPr/>
        </p:nvSpPr>
        <p:spPr>
          <a:xfrm>
            <a:off x="2491851" y="1926452"/>
            <a:ext cx="8544807" cy="3908762"/>
          </a:xfrm>
          <a:prstGeom prst="rect">
            <a:avLst/>
          </a:prstGeom>
          <a:noFill/>
        </p:spPr>
        <p:txBody>
          <a:bodyPr wrap="square">
            <a:spAutoFit/>
          </a:bodyPr>
          <a:lstStyle/>
          <a:p>
            <a:pPr marL="0" indent="0" algn="ctr">
              <a:buNone/>
            </a:pPr>
            <a:r>
              <a:rPr lang="en-US" sz="3600" u="sng" dirty="0"/>
              <a:t>Absentee Sent </a:t>
            </a:r>
            <a:br>
              <a:rPr lang="en-US" sz="3600" dirty="0"/>
            </a:br>
            <a:r>
              <a:rPr lang="en-US" sz="3600" dirty="0"/>
              <a:t>or </a:t>
            </a:r>
            <a:br>
              <a:rPr lang="en-US" sz="3600" dirty="0"/>
            </a:br>
            <a:r>
              <a:rPr lang="en-US" sz="3600" u="sng" dirty="0"/>
              <a:t>Absentee Received</a:t>
            </a:r>
          </a:p>
          <a:p>
            <a:pPr marL="0" indent="0" algn="ctr">
              <a:buNone/>
            </a:pPr>
            <a:endParaRPr lang="en-US" sz="2800" dirty="0"/>
          </a:p>
          <a:p>
            <a:pPr marL="0" indent="0" algn="ctr">
              <a:buNone/>
            </a:pPr>
            <a:r>
              <a:rPr lang="en-US" sz="2800" dirty="0"/>
              <a:t>Indicates the voter requested an absentee ballot –  they can cast a </a:t>
            </a:r>
            <a:r>
              <a:rPr lang="en-US" sz="2800" dirty="0">
                <a:solidFill>
                  <a:srgbClr val="CC3300"/>
                </a:solidFill>
              </a:rPr>
              <a:t>Provisional Ballot.</a:t>
            </a:r>
          </a:p>
          <a:p>
            <a:pPr marL="0" indent="0" algn="ctr">
              <a:buNone/>
            </a:pPr>
            <a:r>
              <a:rPr lang="en-US" sz="2800" dirty="0"/>
              <a:t>Send to Provisional Judge</a:t>
            </a:r>
          </a:p>
          <a:p>
            <a:pPr marL="0" indent="0" algn="ctr">
              <a:buNone/>
            </a:pPr>
            <a:endParaRPr lang="en-US" sz="2800" dirty="0"/>
          </a:p>
        </p:txBody>
      </p:sp>
    </p:spTree>
    <p:extLst>
      <p:ext uri="{BB962C8B-B14F-4D97-AF65-F5344CB8AC3E}">
        <p14:creationId xmlns:p14="http://schemas.microsoft.com/office/powerpoint/2010/main" val="4874912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244A6-9452-4600-9175-FA227E127E27}"/>
              </a:ext>
            </a:extLst>
          </p:cNvPr>
          <p:cNvSpPr>
            <a:spLocks noGrp="1"/>
          </p:cNvSpPr>
          <p:nvPr>
            <p:ph type="title"/>
          </p:nvPr>
        </p:nvSpPr>
        <p:spPr>
          <a:xfrm>
            <a:off x="1845037" y="0"/>
            <a:ext cx="10018713" cy="1752599"/>
          </a:xfrm>
        </p:spPr>
        <p:txBody>
          <a:bodyPr>
            <a:normAutofit/>
          </a:bodyPr>
          <a:lstStyle/>
          <a:p>
            <a:r>
              <a:rPr lang="en-US" sz="6000" b="1" dirty="0">
                <a:latin typeface="Perpetua" panose="02020502060401020303" pitchFamily="18" charset="0"/>
              </a:rPr>
              <a:t>Register Judge continued…</a:t>
            </a:r>
          </a:p>
        </p:txBody>
      </p:sp>
      <p:sp>
        <p:nvSpPr>
          <p:cNvPr id="4" name="TextBox 3">
            <a:extLst>
              <a:ext uri="{FF2B5EF4-FFF2-40B4-BE49-F238E27FC236}">
                <a16:creationId xmlns:a16="http://schemas.microsoft.com/office/drawing/2014/main" id="{6E33497F-1874-4489-AB83-E4061FD3C75E}"/>
              </a:ext>
            </a:extLst>
          </p:cNvPr>
          <p:cNvSpPr txBox="1"/>
          <p:nvPr/>
        </p:nvSpPr>
        <p:spPr>
          <a:xfrm>
            <a:off x="1845036" y="1659843"/>
            <a:ext cx="10018713" cy="4339650"/>
          </a:xfrm>
          <a:prstGeom prst="rect">
            <a:avLst/>
          </a:prstGeom>
          <a:noFill/>
        </p:spPr>
        <p:txBody>
          <a:bodyPr wrap="square">
            <a:spAutoFit/>
          </a:bodyPr>
          <a:lstStyle/>
          <a:p>
            <a:pPr marL="0" indent="0" algn="ctr">
              <a:buNone/>
            </a:pPr>
            <a:r>
              <a:rPr lang="en-US" sz="3600" u="sng" dirty="0"/>
              <a:t>Provisionally Registered</a:t>
            </a:r>
            <a:r>
              <a:rPr lang="en-US" sz="2400" u="sng" dirty="0"/>
              <a:t> </a:t>
            </a:r>
          </a:p>
          <a:p>
            <a:pPr marL="0" indent="0" algn="ctr">
              <a:buNone/>
            </a:pPr>
            <a:endParaRPr lang="en-US" sz="2400" dirty="0"/>
          </a:p>
          <a:p>
            <a:pPr>
              <a:lnSpc>
                <a:spcPct val="90000"/>
              </a:lnSpc>
            </a:pPr>
            <a:r>
              <a:rPr lang="en-US" sz="2400" dirty="0"/>
              <a:t>A </a:t>
            </a:r>
            <a:r>
              <a:rPr lang="en-US" sz="2400" dirty="0">
                <a:solidFill>
                  <a:srgbClr val="CC3300"/>
                </a:solidFill>
              </a:rPr>
              <a:t>provisionally registered</a:t>
            </a:r>
            <a:r>
              <a:rPr lang="en-US" sz="2400" dirty="0"/>
              <a:t> voter means that the Statewide Voter Registration System could not verify their identification that was provided when they Registered to vote. </a:t>
            </a:r>
          </a:p>
          <a:p>
            <a:pPr>
              <a:lnSpc>
                <a:spcPct val="90000"/>
              </a:lnSpc>
            </a:pPr>
            <a:endParaRPr lang="en-US" sz="2400" dirty="0"/>
          </a:p>
          <a:p>
            <a:pPr>
              <a:lnSpc>
                <a:spcPct val="90000"/>
              </a:lnSpc>
            </a:pPr>
            <a:r>
              <a:rPr lang="en-US" sz="2400" dirty="0"/>
              <a:t>Voters are verified by the last four digits of their SS# or DL#.</a:t>
            </a:r>
          </a:p>
          <a:p>
            <a:pPr>
              <a:lnSpc>
                <a:spcPct val="90000"/>
              </a:lnSpc>
            </a:pPr>
            <a:endParaRPr lang="en-US" sz="2400" dirty="0"/>
          </a:p>
          <a:p>
            <a:pPr>
              <a:lnSpc>
                <a:spcPct val="90000"/>
              </a:lnSpc>
            </a:pPr>
            <a:r>
              <a:rPr lang="en-US" sz="2400" dirty="0"/>
              <a:t>Provisionally registered voters must go to the Provisional Judge to try and resolve identification issue. </a:t>
            </a:r>
            <a:r>
              <a:rPr lang="en-US" sz="2400" dirty="0">
                <a:solidFill>
                  <a:srgbClr val="CC3300"/>
                </a:solidFill>
              </a:rPr>
              <a:t> </a:t>
            </a:r>
            <a:r>
              <a:rPr lang="en-US" sz="2400" dirty="0"/>
              <a:t>If identity cannot be resolved</a:t>
            </a:r>
            <a:r>
              <a:rPr lang="en-US" sz="2400" dirty="0">
                <a:solidFill>
                  <a:srgbClr val="CC3300"/>
                </a:solidFill>
              </a:rPr>
              <a:t> this voter must vote a </a:t>
            </a:r>
            <a:r>
              <a:rPr lang="en-US" sz="2400" u="sng" dirty="0">
                <a:solidFill>
                  <a:srgbClr val="CC3300"/>
                </a:solidFill>
              </a:rPr>
              <a:t>provisional ballot.</a:t>
            </a:r>
          </a:p>
          <a:p>
            <a:pPr>
              <a:lnSpc>
                <a:spcPct val="90000"/>
              </a:lnSpc>
            </a:pPr>
            <a:endParaRPr lang="en-US" sz="2400" u="sng" dirty="0">
              <a:solidFill>
                <a:srgbClr val="CC3300"/>
              </a:solidFill>
            </a:endParaRPr>
          </a:p>
        </p:txBody>
      </p:sp>
    </p:spTree>
    <p:extLst>
      <p:ext uri="{BB962C8B-B14F-4D97-AF65-F5344CB8AC3E}">
        <p14:creationId xmlns:p14="http://schemas.microsoft.com/office/powerpoint/2010/main" val="41352479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244A6-9452-4600-9175-FA227E127E27}"/>
              </a:ext>
            </a:extLst>
          </p:cNvPr>
          <p:cNvSpPr>
            <a:spLocks noGrp="1"/>
          </p:cNvSpPr>
          <p:nvPr>
            <p:ph type="title"/>
          </p:nvPr>
        </p:nvSpPr>
        <p:spPr>
          <a:xfrm>
            <a:off x="1845037" y="0"/>
            <a:ext cx="10018713" cy="1752599"/>
          </a:xfrm>
        </p:spPr>
        <p:txBody>
          <a:bodyPr>
            <a:normAutofit/>
          </a:bodyPr>
          <a:lstStyle/>
          <a:p>
            <a:r>
              <a:rPr lang="en-US" sz="6000" b="1" dirty="0">
                <a:latin typeface="Perpetua" panose="02020502060401020303" pitchFamily="18" charset="0"/>
              </a:rPr>
              <a:t>Register Judge continued…</a:t>
            </a:r>
          </a:p>
        </p:txBody>
      </p:sp>
      <p:sp>
        <p:nvSpPr>
          <p:cNvPr id="4" name="TextBox 3">
            <a:extLst>
              <a:ext uri="{FF2B5EF4-FFF2-40B4-BE49-F238E27FC236}">
                <a16:creationId xmlns:a16="http://schemas.microsoft.com/office/drawing/2014/main" id="{6E33497F-1874-4489-AB83-E4061FD3C75E}"/>
              </a:ext>
            </a:extLst>
          </p:cNvPr>
          <p:cNvSpPr txBox="1"/>
          <p:nvPr/>
        </p:nvSpPr>
        <p:spPr>
          <a:xfrm>
            <a:off x="1611771" y="1752599"/>
            <a:ext cx="10018713" cy="4044184"/>
          </a:xfrm>
          <a:prstGeom prst="rect">
            <a:avLst/>
          </a:prstGeom>
          <a:noFill/>
        </p:spPr>
        <p:txBody>
          <a:bodyPr wrap="square">
            <a:spAutoFit/>
          </a:bodyPr>
          <a:lstStyle/>
          <a:p>
            <a:pPr algn="ctr">
              <a:lnSpc>
                <a:spcPct val="90000"/>
              </a:lnSpc>
              <a:buClr>
                <a:schemeClr val="accent1">
                  <a:lumMod val="75000"/>
                </a:schemeClr>
              </a:buClr>
            </a:pPr>
            <a:r>
              <a:rPr lang="en-US" sz="3600" b="1" u="sng" dirty="0"/>
              <a:t>Inactive</a:t>
            </a:r>
          </a:p>
          <a:p>
            <a:pPr algn="ctr">
              <a:lnSpc>
                <a:spcPct val="90000"/>
              </a:lnSpc>
              <a:buClr>
                <a:schemeClr val="accent1">
                  <a:lumMod val="75000"/>
                </a:schemeClr>
              </a:buClr>
            </a:pPr>
            <a:endParaRPr lang="en-US" sz="3600" b="1" u="sng"/>
          </a:p>
          <a:p>
            <a:pPr marL="342900" indent="-342900">
              <a:buClr>
                <a:schemeClr val="accent1">
                  <a:lumMod val="75000"/>
                </a:schemeClr>
              </a:buClr>
              <a:buFont typeface="Arial" panose="020B0604020202020204" pitchFamily="34" charset="0"/>
              <a:buChar char="•"/>
            </a:pPr>
            <a:r>
              <a:rPr lang="en-US" sz="2400" dirty="0"/>
              <a:t>This elector did not respond to multiple mailings sent because their address on file with the Elections Office did not match the address on file with USPS, or a mail ballot was returned as undeliverable, and they did not respond to the mailing.</a:t>
            </a:r>
          </a:p>
          <a:p>
            <a:pPr marL="342900" indent="-342900">
              <a:buClr>
                <a:schemeClr val="accent1">
                  <a:lumMod val="75000"/>
                </a:schemeClr>
              </a:buClr>
              <a:buFont typeface="Arial" panose="020B0604020202020204" pitchFamily="34" charset="0"/>
              <a:buChar char="•"/>
            </a:pPr>
            <a:r>
              <a:rPr lang="en-US" sz="2400" dirty="0"/>
              <a:t>Montana Law requires that an inactive voter reactivates their registration by completing an updated voter registration card. </a:t>
            </a:r>
          </a:p>
          <a:p>
            <a:pPr marL="342900" indent="-342900">
              <a:buClr>
                <a:schemeClr val="accent1">
                  <a:lumMod val="75000"/>
                </a:schemeClr>
              </a:buClr>
              <a:buFont typeface="Arial" panose="020B0604020202020204" pitchFamily="34" charset="0"/>
              <a:buChar char="•"/>
            </a:pPr>
            <a:r>
              <a:rPr lang="en-US" sz="2400" dirty="0"/>
              <a:t>Mark Register with a VRC near the signature of the voter – this helps staff make sure we have a new Voter Registration Card for this person.</a:t>
            </a:r>
          </a:p>
        </p:txBody>
      </p:sp>
      <p:pic>
        <p:nvPicPr>
          <p:cNvPr id="27650" name="Picture 2">
            <a:extLst>
              <a:ext uri="{FF2B5EF4-FFF2-40B4-BE49-F238E27FC236}">
                <a16:creationId xmlns:a16="http://schemas.microsoft.com/office/drawing/2014/main" id="{912738DB-E928-41A1-8A46-52CAD56B74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8864" y="1229114"/>
            <a:ext cx="1886533" cy="132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064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3F78D-24AF-48B6-AB4F-7717D2D53BE1}"/>
              </a:ext>
            </a:extLst>
          </p:cNvPr>
          <p:cNvSpPr>
            <a:spLocks noGrp="1"/>
          </p:cNvSpPr>
          <p:nvPr>
            <p:ph type="title"/>
          </p:nvPr>
        </p:nvSpPr>
        <p:spPr>
          <a:xfrm>
            <a:off x="1399252" y="1905000"/>
            <a:ext cx="10018711" cy="3048000"/>
          </a:xfrm>
        </p:spPr>
        <p:txBody>
          <a:bodyPr/>
          <a:lstStyle/>
          <a:p>
            <a:r>
              <a:rPr lang="en-US" dirty="0"/>
              <a:t>MCA 13-10-204: Write in nomination. Only have to count names if they have filed a declaration of intent (MCA 13-15-206(5)(a).</a:t>
            </a:r>
            <a:br>
              <a:rPr lang="en-US" dirty="0"/>
            </a:br>
            <a:endParaRPr lang="en-US" dirty="0"/>
          </a:p>
        </p:txBody>
      </p:sp>
    </p:spTree>
    <p:extLst>
      <p:ext uri="{BB962C8B-B14F-4D97-AF65-F5344CB8AC3E}">
        <p14:creationId xmlns:p14="http://schemas.microsoft.com/office/powerpoint/2010/main" val="37965374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244A6-9452-4600-9175-FA227E127E27}"/>
              </a:ext>
            </a:extLst>
          </p:cNvPr>
          <p:cNvSpPr>
            <a:spLocks noGrp="1"/>
          </p:cNvSpPr>
          <p:nvPr>
            <p:ph type="title"/>
          </p:nvPr>
        </p:nvSpPr>
        <p:spPr>
          <a:xfrm>
            <a:off x="1845037" y="0"/>
            <a:ext cx="10018713" cy="1752599"/>
          </a:xfrm>
        </p:spPr>
        <p:txBody>
          <a:bodyPr>
            <a:normAutofit/>
          </a:bodyPr>
          <a:lstStyle/>
          <a:p>
            <a:r>
              <a:rPr lang="en-US" sz="6000" b="1" dirty="0">
                <a:latin typeface="Perpetua" panose="02020502060401020303" pitchFamily="18" charset="0"/>
              </a:rPr>
              <a:t>Register Judge continued…</a:t>
            </a:r>
          </a:p>
        </p:txBody>
      </p:sp>
      <p:sp>
        <p:nvSpPr>
          <p:cNvPr id="4" name="TextBox 3">
            <a:extLst>
              <a:ext uri="{FF2B5EF4-FFF2-40B4-BE49-F238E27FC236}">
                <a16:creationId xmlns:a16="http://schemas.microsoft.com/office/drawing/2014/main" id="{6E33497F-1874-4489-AB83-E4061FD3C75E}"/>
              </a:ext>
            </a:extLst>
          </p:cNvPr>
          <p:cNvSpPr txBox="1"/>
          <p:nvPr/>
        </p:nvSpPr>
        <p:spPr>
          <a:xfrm>
            <a:off x="1845036" y="2121238"/>
            <a:ext cx="10018713" cy="3176254"/>
          </a:xfrm>
          <a:prstGeom prst="rect">
            <a:avLst/>
          </a:prstGeom>
          <a:noFill/>
        </p:spPr>
        <p:txBody>
          <a:bodyPr wrap="square">
            <a:spAutoFit/>
          </a:bodyPr>
          <a:lstStyle/>
          <a:p>
            <a:pPr algn="ctr">
              <a:lnSpc>
                <a:spcPct val="90000"/>
              </a:lnSpc>
              <a:buClr>
                <a:schemeClr val="accent1">
                  <a:lumMod val="75000"/>
                </a:schemeClr>
              </a:buClr>
            </a:pPr>
            <a:r>
              <a:rPr lang="en-US" sz="3600" b="1" u="sng" dirty="0"/>
              <a:t>Inactive</a:t>
            </a:r>
          </a:p>
          <a:p>
            <a:pPr marL="457200" indent="-457200" algn="ctr">
              <a:buClr>
                <a:schemeClr val="accent1">
                  <a:lumMod val="75000"/>
                </a:schemeClr>
              </a:buClr>
              <a:buFont typeface="Arial" panose="020B0604020202020204" pitchFamily="34" charset="0"/>
              <a:buChar char="•"/>
            </a:pPr>
            <a:r>
              <a:rPr lang="en-US" sz="2800" b="1" dirty="0">
                <a:latin typeface="Arial" panose="020B0604020202020204" pitchFamily="34" charset="0"/>
                <a:cs typeface="Arial" panose="020B0604020202020204" pitchFamily="34" charset="0"/>
              </a:rPr>
              <a:t>Never, ever send an Inactive voter to the Election Office unless instructed to by the PPM/Chief Judge or Elections Office. </a:t>
            </a:r>
          </a:p>
          <a:p>
            <a:pPr marL="457200" indent="-457200">
              <a:buClr>
                <a:schemeClr val="accent1">
                  <a:lumMod val="75000"/>
                </a:schemeClr>
              </a:buClr>
              <a:buFont typeface="Arial" panose="020B0604020202020204" pitchFamily="34" charset="0"/>
              <a:buChar char="•"/>
            </a:pPr>
            <a:r>
              <a:rPr lang="en-US" sz="2800" dirty="0">
                <a:cs typeface="Arial" panose="020B0604020202020204" pitchFamily="34" charset="0"/>
              </a:rPr>
              <a:t>Voters whose information is current with our office MUST vote at their polling place on Election Day if they did not receive an absentee ballot. </a:t>
            </a:r>
          </a:p>
        </p:txBody>
      </p:sp>
    </p:spTree>
    <p:extLst>
      <p:ext uri="{BB962C8B-B14F-4D97-AF65-F5344CB8AC3E}">
        <p14:creationId xmlns:p14="http://schemas.microsoft.com/office/powerpoint/2010/main" val="3254569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244A6-9452-4600-9175-FA227E127E27}"/>
              </a:ext>
            </a:extLst>
          </p:cNvPr>
          <p:cNvSpPr>
            <a:spLocks noGrp="1"/>
          </p:cNvSpPr>
          <p:nvPr>
            <p:ph type="title"/>
          </p:nvPr>
        </p:nvSpPr>
        <p:spPr>
          <a:xfrm>
            <a:off x="1845037" y="0"/>
            <a:ext cx="10018713" cy="1752599"/>
          </a:xfrm>
        </p:spPr>
        <p:txBody>
          <a:bodyPr>
            <a:normAutofit/>
          </a:bodyPr>
          <a:lstStyle/>
          <a:p>
            <a:r>
              <a:rPr lang="en-US" sz="6000" b="1" dirty="0">
                <a:latin typeface="Perpetua" panose="02020502060401020303" pitchFamily="18" charset="0"/>
              </a:rPr>
              <a:t>Register Judge continued…</a:t>
            </a:r>
          </a:p>
        </p:txBody>
      </p:sp>
      <p:sp>
        <p:nvSpPr>
          <p:cNvPr id="4" name="TextBox 3">
            <a:extLst>
              <a:ext uri="{FF2B5EF4-FFF2-40B4-BE49-F238E27FC236}">
                <a16:creationId xmlns:a16="http://schemas.microsoft.com/office/drawing/2014/main" id="{6E33497F-1874-4489-AB83-E4061FD3C75E}"/>
              </a:ext>
            </a:extLst>
          </p:cNvPr>
          <p:cNvSpPr txBox="1"/>
          <p:nvPr/>
        </p:nvSpPr>
        <p:spPr>
          <a:xfrm>
            <a:off x="1845036" y="2121238"/>
            <a:ext cx="10018713" cy="2862322"/>
          </a:xfrm>
          <a:prstGeom prst="rect">
            <a:avLst/>
          </a:prstGeom>
          <a:noFill/>
        </p:spPr>
        <p:txBody>
          <a:bodyPr wrap="square">
            <a:spAutoFit/>
          </a:bodyPr>
          <a:lstStyle/>
          <a:p>
            <a:pPr marL="0" indent="0">
              <a:buNone/>
            </a:pPr>
            <a:r>
              <a:rPr lang="en-US" sz="4000" b="1" dirty="0"/>
              <a:t>Can’t find voter - Name not in the Register?</a:t>
            </a:r>
          </a:p>
          <a:p>
            <a:pPr marL="457200" indent="-457200">
              <a:buClr>
                <a:schemeClr val="accent1">
                  <a:lumMod val="75000"/>
                </a:schemeClr>
              </a:buClr>
              <a:buFont typeface="Arial" panose="020B0604020202020204" pitchFamily="34" charset="0"/>
              <a:buChar char="•"/>
            </a:pPr>
            <a:r>
              <a:rPr lang="en-US" sz="2800" dirty="0"/>
              <a:t>Send Elector to Provisional Judge Table</a:t>
            </a:r>
          </a:p>
          <a:p>
            <a:pPr marL="457200" indent="-457200">
              <a:buClr>
                <a:schemeClr val="accent1">
                  <a:lumMod val="75000"/>
                </a:schemeClr>
              </a:buClr>
              <a:buFont typeface="Arial" panose="020B0604020202020204" pitchFamily="34" charset="0"/>
              <a:buChar char="•"/>
            </a:pPr>
            <a:r>
              <a:rPr lang="en-US" sz="2800" dirty="0">
                <a:solidFill>
                  <a:srgbClr val="C00000"/>
                </a:solidFill>
              </a:rPr>
              <a:t>Do not </a:t>
            </a:r>
            <a:r>
              <a:rPr lang="en-US" sz="2800" dirty="0"/>
              <a:t>allow voter to leave without calling the elections office – the provisional judge will need to call us!</a:t>
            </a:r>
          </a:p>
          <a:p>
            <a:pPr marL="457200" indent="-457200">
              <a:buClr>
                <a:schemeClr val="accent1">
                  <a:lumMod val="75000"/>
                </a:schemeClr>
              </a:buClr>
              <a:buFont typeface="Arial" panose="020B0604020202020204" pitchFamily="34" charset="0"/>
              <a:buChar char="•"/>
            </a:pPr>
            <a:r>
              <a:rPr lang="en-US" sz="2800" dirty="0">
                <a:solidFill>
                  <a:srgbClr val="C00000"/>
                </a:solidFill>
              </a:rPr>
              <a:t>Do not </a:t>
            </a:r>
            <a:r>
              <a:rPr lang="en-US" sz="2800" dirty="0"/>
              <a:t>automatically send the voter to our Office without calling the Elections Office.</a:t>
            </a:r>
          </a:p>
        </p:txBody>
      </p:sp>
    </p:spTree>
    <p:extLst>
      <p:ext uri="{BB962C8B-B14F-4D97-AF65-F5344CB8AC3E}">
        <p14:creationId xmlns:p14="http://schemas.microsoft.com/office/powerpoint/2010/main" val="18656914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pic>
        <p:nvPicPr>
          <p:cNvPr id="2052" name="Picture 4" descr="5,600+ Film Reel Strip Stock Illustrations, Royalty-Free Vector Graphics &amp; Clip  Art - iStock">
            <a:extLst>
              <a:ext uri="{FF2B5EF4-FFF2-40B4-BE49-F238E27FC236}">
                <a16:creationId xmlns:a16="http://schemas.microsoft.com/office/drawing/2014/main" id="{03B18ACD-2C25-4C06-8408-48453D7DF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1">
            <a:extLst>
              <a:ext uri="{FF2B5EF4-FFF2-40B4-BE49-F238E27FC236}">
                <a16:creationId xmlns:a16="http://schemas.microsoft.com/office/drawing/2014/main" id="{08833725-1B94-4228-A80D-F8D94C5AED91}"/>
              </a:ext>
            </a:extLst>
          </p:cNvPr>
          <p:cNvSpPr>
            <a:spLocks noGrp="1"/>
          </p:cNvSpPr>
          <p:nvPr>
            <p:ph type="title"/>
          </p:nvPr>
        </p:nvSpPr>
        <p:spPr>
          <a:xfrm>
            <a:off x="3893588" y="4716480"/>
            <a:ext cx="4640812" cy="2141520"/>
          </a:xfrm>
        </p:spPr>
        <p:txBody>
          <a:bodyPr vert="horz" lIns="91440" tIns="45720" rIns="91440" bIns="45720" rtlCol="0" anchor="b">
            <a:normAutofit/>
          </a:bodyPr>
          <a:lstStyle/>
          <a:p>
            <a:r>
              <a:rPr lang="en-US" sz="6600" dirty="0">
                <a:solidFill>
                  <a:schemeClr val="tx2"/>
                </a:solidFill>
                <a:latin typeface="Perpetua" panose="02020502060401020303" pitchFamily="18" charset="0"/>
              </a:rPr>
              <a:t>Register Judge Video</a:t>
            </a:r>
          </a:p>
        </p:txBody>
      </p:sp>
    </p:spTree>
    <p:extLst>
      <p:ext uri="{BB962C8B-B14F-4D97-AF65-F5344CB8AC3E}">
        <p14:creationId xmlns:p14="http://schemas.microsoft.com/office/powerpoint/2010/main" val="39568403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7303B-9DBF-4217-80E6-78294C62201D}"/>
              </a:ext>
            </a:extLst>
          </p:cNvPr>
          <p:cNvSpPr>
            <a:spLocks noGrp="1"/>
          </p:cNvSpPr>
          <p:nvPr>
            <p:ph type="title"/>
          </p:nvPr>
        </p:nvSpPr>
        <p:spPr>
          <a:xfrm>
            <a:off x="3240087" y="755904"/>
            <a:ext cx="8405813" cy="3084576"/>
          </a:xfrm>
        </p:spPr>
        <p:txBody>
          <a:bodyPr vert="horz" lIns="91440" tIns="45720" rIns="91440" bIns="45720" rtlCol="0" anchor="ctr">
            <a:normAutofit/>
          </a:bodyPr>
          <a:lstStyle/>
          <a:p>
            <a:pPr algn="l"/>
            <a:r>
              <a:rPr lang="en-US" sz="6600" b="1" dirty="0">
                <a:solidFill>
                  <a:schemeClr val="bg2"/>
                </a:solidFill>
                <a:latin typeface="Perpetua" panose="02020502060401020303" pitchFamily="18" charset="0"/>
              </a:rPr>
              <a:t>Poll Book Judge Duties</a:t>
            </a:r>
          </a:p>
        </p:txBody>
      </p:sp>
    </p:spTree>
    <p:extLst>
      <p:ext uri="{BB962C8B-B14F-4D97-AF65-F5344CB8AC3E}">
        <p14:creationId xmlns:p14="http://schemas.microsoft.com/office/powerpoint/2010/main" val="1194775661"/>
      </p:ext>
    </p:extLst>
  </p:cSld>
  <p:clrMapOvr>
    <a:overrideClrMapping bg1="dk1" tx1="lt1" bg2="dk2" tx2="lt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9A3CB4-7B2E-474B-B92E-7A6192C7D83E}"/>
              </a:ext>
            </a:extLst>
          </p:cNvPr>
          <p:cNvSpPr txBox="1">
            <a:spLocks/>
          </p:cNvSpPr>
          <p:nvPr/>
        </p:nvSpPr>
        <p:spPr>
          <a:xfrm>
            <a:off x="4021494" y="2548799"/>
            <a:ext cx="5410200" cy="3505200"/>
          </a:xfrm>
          <a:prstGeom prst="rect">
            <a:avLst/>
          </a:prstGeom>
        </p:spPr>
        <p:txBody>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ctr">
              <a:buFont typeface="Arial"/>
              <a:buNone/>
            </a:pPr>
            <a:endParaRPr lang="en-US" dirty="0"/>
          </a:p>
          <a:p>
            <a:pPr marL="0" indent="0" algn="ctr">
              <a:buFont typeface="Arial"/>
              <a:buNone/>
            </a:pPr>
            <a:endParaRPr lang="en-US" dirty="0"/>
          </a:p>
        </p:txBody>
      </p:sp>
      <p:sp>
        <p:nvSpPr>
          <p:cNvPr id="6" name="TextBox 5">
            <a:extLst>
              <a:ext uri="{FF2B5EF4-FFF2-40B4-BE49-F238E27FC236}">
                <a16:creationId xmlns:a16="http://schemas.microsoft.com/office/drawing/2014/main" id="{2C9688E3-1041-4453-954B-DA087F7AE32A}"/>
              </a:ext>
            </a:extLst>
          </p:cNvPr>
          <p:cNvSpPr txBox="1"/>
          <p:nvPr/>
        </p:nvSpPr>
        <p:spPr>
          <a:xfrm>
            <a:off x="2487924" y="1756606"/>
            <a:ext cx="8011486" cy="3477875"/>
          </a:xfrm>
          <a:prstGeom prst="rect">
            <a:avLst/>
          </a:prstGeom>
          <a:noFill/>
        </p:spPr>
        <p:txBody>
          <a:bodyPr wrap="square" rtlCol="0">
            <a:spAutoFit/>
          </a:bodyPr>
          <a:lstStyle/>
          <a:p>
            <a:pPr marL="285750" indent="-285750">
              <a:buClr>
                <a:schemeClr val="accent1">
                  <a:lumMod val="75000"/>
                </a:schemeClr>
              </a:buClr>
              <a:buFont typeface="Arial" panose="020B0604020202020204" pitchFamily="34" charset="0"/>
              <a:buChar char="•"/>
            </a:pPr>
            <a:r>
              <a:rPr lang="en-US" sz="2000" dirty="0"/>
              <a:t>After the Register Judge has processed the elector, write the elector’s name in the Poll Book beside the appropriate ballot number provided by the Ballot Judge. </a:t>
            </a:r>
          </a:p>
          <a:p>
            <a:pPr marL="742950" lvl="1" indent="-285750">
              <a:buClr>
                <a:schemeClr val="accent1">
                  <a:lumMod val="75000"/>
                </a:schemeClr>
              </a:buClr>
              <a:buFont typeface="Wingdings" panose="05000000000000000000" pitchFamily="2" charset="2"/>
              <a:buChar char="v"/>
            </a:pPr>
            <a:r>
              <a:rPr lang="en-US" sz="2000" dirty="0"/>
              <a:t>Ensure that the number on the next ballot stub is the same as the number in the Poll Book. </a:t>
            </a:r>
          </a:p>
          <a:p>
            <a:pPr marL="742950" lvl="1" indent="-285750">
              <a:buClr>
                <a:schemeClr val="accent1">
                  <a:lumMod val="75000"/>
                </a:schemeClr>
              </a:buClr>
              <a:buFont typeface="Wingdings" panose="05000000000000000000" pitchFamily="2" charset="2"/>
              <a:buChar char="v"/>
            </a:pPr>
            <a:r>
              <a:rPr lang="en-US" sz="2000" dirty="0"/>
              <a:t>If a ballot number is missing from the ballot, or if the ballot is voided, clearly mark it in the Poll Book. </a:t>
            </a:r>
          </a:p>
          <a:p>
            <a:pPr marL="742950" lvl="1" indent="-285750">
              <a:buClr>
                <a:schemeClr val="accent1">
                  <a:lumMod val="75000"/>
                </a:schemeClr>
              </a:buClr>
              <a:buFont typeface="Wingdings" panose="05000000000000000000" pitchFamily="2" charset="2"/>
              <a:buChar char="v"/>
            </a:pPr>
            <a:r>
              <a:rPr lang="en-US" sz="2000" dirty="0"/>
              <a:t>At the end of the day, the Poll Book must be reconciled to the number of ballots issued using the Ballot Reconciliation Report, so it is</a:t>
            </a:r>
            <a:r>
              <a:rPr lang="en-US" sz="2000" dirty="0">
                <a:solidFill>
                  <a:schemeClr val="accent2"/>
                </a:solidFill>
              </a:rPr>
              <a:t> extremely </a:t>
            </a:r>
            <a:r>
              <a:rPr lang="en-US" sz="2000" dirty="0"/>
              <a:t> important to pay close attention to the ballot numbers. </a:t>
            </a:r>
          </a:p>
        </p:txBody>
      </p:sp>
    </p:spTree>
    <p:extLst>
      <p:ext uri="{BB962C8B-B14F-4D97-AF65-F5344CB8AC3E}">
        <p14:creationId xmlns:p14="http://schemas.microsoft.com/office/powerpoint/2010/main" val="6008964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Chicago%252048th%2520Ward%2520Election%2520Judges">
            <a:extLst>
              <a:ext uri="{FF2B5EF4-FFF2-40B4-BE49-F238E27FC236}">
                <a16:creationId xmlns:a16="http://schemas.microsoft.com/office/drawing/2014/main" id="{8A6FD3A4-D537-4697-8BBB-4D90E6BB4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376"/>
          <a:stretch>
            <a:fillRect/>
          </a:stretch>
        </p:blipFill>
        <p:spPr>
          <a:xfrm>
            <a:off x="4014021" y="2438400"/>
            <a:ext cx="4139379" cy="3640557"/>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a:extLst>
              <a:ext uri="{FF2B5EF4-FFF2-40B4-BE49-F238E27FC236}">
                <a16:creationId xmlns:a16="http://schemas.microsoft.com/office/drawing/2014/main" id="{B70ED127-D965-4125-B989-FC951DC5B3E3}"/>
              </a:ext>
            </a:extLst>
          </p:cNvPr>
          <p:cNvSpPr>
            <a:spLocks noGrp="1"/>
          </p:cNvSpPr>
          <p:nvPr>
            <p:ph type="title"/>
          </p:nvPr>
        </p:nvSpPr>
        <p:spPr/>
        <p:txBody>
          <a:bodyPr>
            <a:normAutofit/>
          </a:bodyPr>
          <a:lstStyle/>
          <a:p>
            <a:r>
              <a:rPr lang="en-US" sz="5400" b="1" dirty="0">
                <a:latin typeface="Perpetua" panose="02020502060401020303" pitchFamily="18" charset="0"/>
              </a:rPr>
              <a:t>Poll Book Judge Continued…</a:t>
            </a:r>
          </a:p>
        </p:txBody>
      </p:sp>
      <p:sp>
        <p:nvSpPr>
          <p:cNvPr id="3" name="TextBox 2">
            <a:extLst>
              <a:ext uri="{FF2B5EF4-FFF2-40B4-BE49-F238E27FC236}">
                <a16:creationId xmlns:a16="http://schemas.microsoft.com/office/drawing/2014/main" id="{B6FE9357-D315-4180-8C5F-647C9834F207}"/>
              </a:ext>
            </a:extLst>
          </p:cNvPr>
          <p:cNvSpPr txBox="1"/>
          <p:nvPr/>
        </p:nvSpPr>
        <p:spPr>
          <a:xfrm>
            <a:off x="5715005" y="2656115"/>
            <a:ext cx="1066795" cy="648821"/>
          </a:xfrm>
          <a:prstGeom prst="rect">
            <a:avLst/>
          </a:prstGeom>
          <a:solidFill>
            <a:schemeClr val="bg1"/>
          </a:solidFill>
        </p:spPr>
        <p:txBody>
          <a:bodyPr wrap="square" rtlCol="0">
            <a:spAutoFit/>
          </a:bodyPr>
          <a:lstStyle/>
          <a:p>
            <a:r>
              <a:rPr lang="en-US" dirty="0"/>
              <a:t>Poll book Judge</a:t>
            </a:r>
          </a:p>
        </p:txBody>
      </p:sp>
      <p:cxnSp>
        <p:nvCxnSpPr>
          <p:cNvPr id="4" name="Straight Arrow Connector 3">
            <a:extLst>
              <a:ext uri="{FF2B5EF4-FFF2-40B4-BE49-F238E27FC236}">
                <a16:creationId xmlns:a16="http://schemas.microsoft.com/office/drawing/2014/main" id="{23FCCB26-449A-4935-B760-EC7E030A075F}"/>
              </a:ext>
            </a:extLst>
          </p:cNvPr>
          <p:cNvCxnSpPr/>
          <p:nvPr/>
        </p:nvCxnSpPr>
        <p:spPr>
          <a:xfrm>
            <a:off x="6291943" y="3337985"/>
            <a:ext cx="0" cy="420469"/>
          </a:xfrm>
          <a:prstGeom prst="straightConnector1">
            <a:avLst/>
          </a:prstGeom>
          <a:ln w="571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7A1D042-7484-4D15-8777-3BE1E2A0525E}"/>
              </a:ext>
            </a:extLst>
          </p:cNvPr>
          <p:cNvSpPr txBox="1"/>
          <p:nvPr/>
        </p:nvSpPr>
        <p:spPr>
          <a:xfrm>
            <a:off x="4014021" y="2656115"/>
            <a:ext cx="1371600" cy="646331"/>
          </a:xfrm>
          <a:prstGeom prst="rect">
            <a:avLst/>
          </a:prstGeom>
          <a:solidFill>
            <a:schemeClr val="bg1"/>
          </a:solidFill>
          <a:ln>
            <a:solidFill>
              <a:schemeClr val="accent1"/>
            </a:solidFill>
          </a:ln>
        </p:spPr>
        <p:txBody>
          <a:bodyPr wrap="square" rtlCol="0">
            <a:spAutoFit/>
          </a:bodyPr>
          <a:lstStyle/>
          <a:p>
            <a:r>
              <a:rPr lang="en-US" dirty="0"/>
              <a:t>Register Judge</a:t>
            </a:r>
          </a:p>
        </p:txBody>
      </p:sp>
      <p:cxnSp>
        <p:nvCxnSpPr>
          <p:cNvPr id="6" name="Straight Arrow Connector 5">
            <a:extLst>
              <a:ext uri="{FF2B5EF4-FFF2-40B4-BE49-F238E27FC236}">
                <a16:creationId xmlns:a16="http://schemas.microsoft.com/office/drawing/2014/main" id="{AE31BE19-258B-4252-997F-037BBC2CB188}"/>
              </a:ext>
            </a:extLst>
          </p:cNvPr>
          <p:cNvCxnSpPr/>
          <p:nvPr/>
        </p:nvCxnSpPr>
        <p:spPr>
          <a:xfrm>
            <a:off x="4721592" y="3520160"/>
            <a:ext cx="228600" cy="402104"/>
          </a:xfrm>
          <a:prstGeom prst="straightConnector1">
            <a:avLst/>
          </a:prstGeom>
          <a:ln w="571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5D1CB0B-6024-4684-85AE-4F1634A77C67}"/>
              </a:ext>
            </a:extLst>
          </p:cNvPr>
          <p:cNvSpPr txBox="1"/>
          <p:nvPr/>
        </p:nvSpPr>
        <p:spPr>
          <a:xfrm>
            <a:off x="6863443" y="3120270"/>
            <a:ext cx="1371599" cy="369332"/>
          </a:xfrm>
          <a:prstGeom prst="rect">
            <a:avLst/>
          </a:prstGeom>
          <a:solidFill>
            <a:schemeClr val="bg1"/>
          </a:solidFill>
        </p:spPr>
        <p:txBody>
          <a:bodyPr wrap="square" rtlCol="0">
            <a:spAutoFit/>
          </a:bodyPr>
          <a:lstStyle/>
          <a:p>
            <a:r>
              <a:rPr lang="en-US" dirty="0"/>
              <a:t>Ballot Judge</a:t>
            </a:r>
          </a:p>
        </p:txBody>
      </p:sp>
      <p:cxnSp>
        <p:nvCxnSpPr>
          <p:cNvPr id="8" name="Straight Arrow Connector 7">
            <a:extLst>
              <a:ext uri="{FF2B5EF4-FFF2-40B4-BE49-F238E27FC236}">
                <a16:creationId xmlns:a16="http://schemas.microsoft.com/office/drawing/2014/main" id="{4EA50CD4-3F49-4070-9170-EFCC0C516E9F}"/>
              </a:ext>
            </a:extLst>
          </p:cNvPr>
          <p:cNvCxnSpPr/>
          <p:nvPr/>
        </p:nvCxnSpPr>
        <p:spPr>
          <a:xfrm flipH="1">
            <a:off x="7086600" y="3511897"/>
            <a:ext cx="533400" cy="478051"/>
          </a:xfrm>
          <a:prstGeom prst="straightConnector1">
            <a:avLst/>
          </a:prstGeom>
          <a:ln w="571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1222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pic>
        <p:nvPicPr>
          <p:cNvPr id="1028" name="Picture 4" descr="5,600+ Film Reel Strip Stock Illustrations, Royalty-Free Vector Graphics &amp; Clip  Art - iStock">
            <a:extLst>
              <a:ext uri="{FF2B5EF4-FFF2-40B4-BE49-F238E27FC236}">
                <a16:creationId xmlns:a16="http://schemas.microsoft.com/office/drawing/2014/main" id="{9B4A464D-C850-4B2D-AD25-C452353BF3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72772"/>
            <a:ext cx="12412825" cy="7130772"/>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1">
            <a:extLst>
              <a:ext uri="{FF2B5EF4-FFF2-40B4-BE49-F238E27FC236}">
                <a16:creationId xmlns:a16="http://schemas.microsoft.com/office/drawing/2014/main" id="{89E06648-FF1A-4155-8261-86B7E4264E8B}"/>
              </a:ext>
            </a:extLst>
          </p:cNvPr>
          <p:cNvSpPr>
            <a:spLocks noGrp="1"/>
          </p:cNvSpPr>
          <p:nvPr>
            <p:ph type="title"/>
          </p:nvPr>
        </p:nvSpPr>
        <p:spPr>
          <a:xfrm>
            <a:off x="3920247" y="4951378"/>
            <a:ext cx="4542817" cy="1779765"/>
          </a:xfrm>
        </p:spPr>
        <p:txBody>
          <a:bodyPr vert="horz" lIns="91440" tIns="45720" rIns="91440" bIns="45720" rtlCol="0" anchor="b">
            <a:normAutofit fontScale="90000"/>
          </a:bodyPr>
          <a:lstStyle/>
          <a:p>
            <a:r>
              <a:rPr lang="en-US" sz="6600" dirty="0">
                <a:solidFill>
                  <a:schemeClr val="tx2"/>
                </a:solidFill>
                <a:latin typeface="Perpetua" panose="02020502060401020303" pitchFamily="18" charset="0"/>
              </a:rPr>
              <a:t>Poll Book Judge Video</a:t>
            </a:r>
          </a:p>
        </p:txBody>
      </p:sp>
    </p:spTree>
    <p:extLst>
      <p:ext uri="{BB962C8B-B14F-4D97-AF65-F5344CB8AC3E}">
        <p14:creationId xmlns:p14="http://schemas.microsoft.com/office/powerpoint/2010/main" val="22705937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9DFC-A459-42A9-977D-6CBB710AE029}"/>
              </a:ext>
            </a:extLst>
          </p:cNvPr>
          <p:cNvSpPr>
            <a:spLocks noGrp="1"/>
          </p:cNvSpPr>
          <p:nvPr>
            <p:ph type="title"/>
          </p:nvPr>
        </p:nvSpPr>
        <p:spPr>
          <a:xfrm>
            <a:off x="1484311" y="352514"/>
            <a:ext cx="10018713" cy="1752599"/>
          </a:xfrm>
        </p:spPr>
        <p:txBody>
          <a:bodyPr>
            <a:normAutofit/>
          </a:bodyPr>
          <a:lstStyle/>
          <a:p>
            <a:r>
              <a:rPr lang="en-US" sz="6000" b="1" dirty="0">
                <a:latin typeface="Perpetua" panose="02020502060401020303" pitchFamily="18" charset="0"/>
              </a:rPr>
              <a:t>Ballot Judge Duties</a:t>
            </a:r>
          </a:p>
        </p:txBody>
      </p:sp>
      <p:sp>
        <p:nvSpPr>
          <p:cNvPr id="3" name="TextBox 2">
            <a:extLst>
              <a:ext uri="{FF2B5EF4-FFF2-40B4-BE49-F238E27FC236}">
                <a16:creationId xmlns:a16="http://schemas.microsoft.com/office/drawing/2014/main" id="{A462FFDE-32D3-44C3-BC85-FCB4ED6D8265}"/>
              </a:ext>
            </a:extLst>
          </p:cNvPr>
          <p:cNvSpPr txBox="1"/>
          <p:nvPr/>
        </p:nvSpPr>
        <p:spPr>
          <a:xfrm>
            <a:off x="1820254" y="2427006"/>
            <a:ext cx="9682769" cy="3108543"/>
          </a:xfrm>
          <a:prstGeom prst="rect">
            <a:avLst/>
          </a:prstGeom>
          <a:noFill/>
        </p:spPr>
        <p:txBody>
          <a:bodyPr wrap="square" rtlCol="0">
            <a:spAutoFit/>
          </a:bodyPr>
          <a:lstStyle/>
          <a:p>
            <a:pPr marL="285750" indent="-285750">
              <a:buClr>
                <a:schemeClr val="accent1">
                  <a:lumMod val="75000"/>
                </a:schemeClr>
              </a:buClr>
              <a:buFont typeface="Arial" panose="020B0604020202020204" pitchFamily="34" charset="0"/>
              <a:buChar char="•"/>
            </a:pPr>
            <a:r>
              <a:rPr lang="en-US" sz="2800" dirty="0"/>
              <a:t>Give next ballot # to Poll Book Judge. </a:t>
            </a:r>
          </a:p>
          <a:p>
            <a:pPr marL="285750" indent="-285750">
              <a:buClr>
                <a:schemeClr val="accent1">
                  <a:lumMod val="75000"/>
                </a:schemeClr>
              </a:buClr>
              <a:buFont typeface="Arial" panose="020B0604020202020204" pitchFamily="34" charset="0"/>
              <a:buChar char="•"/>
            </a:pPr>
            <a:r>
              <a:rPr lang="en-US" sz="2800" dirty="0"/>
              <a:t>Stamp the ballot with the official ballot stamp. </a:t>
            </a:r>
          </a:p>
          <a:p>
            <a:pPr marL="285750" indent="-285750">
              <a:buClr>
                <a:schemeClr val="accent1">
                  <a:lumMod val="75000"/>
                </a:schemeClr>
              </a:buClr>
              <a:buFont typeface="Arial" panose="020B0604020202020204" pitchFamily="34" charset="0"/>
              <a:buChar char="•"/>
            </a:pPr>
            <a:r>
              <a:rPr lang="en-US" sz="2800" dirty="0"/>
              <a:t>Make sure no part of the stamp appears on the stub, covers ballot language or any lines or coding on ballot. </a:t>
            </a:r>
          </a:p>
          <a:p>
            <a:pPr marL="285750" indent="-285750">
              <a:buClr>
                <a:schemeClr val="accent1">
                  <a:lumMod val="75000"/>
                </a:schemeClr>
              </a:buClr>
              <a:buFont typeface="Arial" panose="020B0604020202020204" pitchFamily="34" charset="0"/>
              <a:buChar char="•"/>
            </a:pPr>
            <a:r>
              <a:rPr lang="en-US" sz="2800" dirty="0"/>
              <a:t>Demonstrate to the elector the procedure to place voted ballot in secrecy sleeve. </a:t>
            </a:r>
          </a:p>
          <a:p>
            <a:pPr marL="285750" indent="-285750">
              <a:buClr>
                <a:schemeClr val="accent1">
                  <a:lumMod val="75000"/>
                </a:schemeClr>
              </a:buClr>
              <a:buFont typeface="Arial" panose="020B0604020202020204" pitchFamily="34" charset="0"/>
              <a:buChar char="•"/>
            </a:pPr>
            <a:r>
              <a:rPr lang="en-US" sz="2800" dirty="0"/>
              <a:t>Instruct elector to return voted ballot to the appropriate judge. </a:t>
            </a:r>
          </a:p>
        </p:txBody>
      </p:sp>
      <p:pic>
        <p:nvPicPr>
          <p:cNvPr id="4" name="Picture 2">
            <a:extLst>
              <a:ext uri="{FF2B5EF4-FFF2-40B4-BE49-F238E27FC236}">
                <a16:creationId xmlns:a16="http://schemas.microsoft.com/office/drawing/2014/main" id="{B536D0E5-3583-4CAD-9569-A2FC79BE11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941"/>
          <a:stretch/>
        </p:blipFill>
        <p:spPr bwMode="auto">
          <a:xfrm>
            <a:off x="9189098" y="1594929"/>
            <a:ext cx="2743200" cy="1664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25340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3538A6-17D1-41C5-918F-2072031309C1}"/>
              </a:ext>
            </a:extLst>
          </p:cNvPr>
          <p:cNvSpPr txBox="1"/>
          <p:nvPr/>
        </p:nvSpPr>
        <p:spPr>
          <a:xfrm>
            <a:off x="1126683" y="3429000"/>
            <a:ext cx="2937832" cy="2246769"/>
          </a:xfrm>
          <a:prstGeom prst="rect">
            <a:avLst/>
          </a:prstGeom>
          <a:noFill/>
        </p:spPr>
        <p:txBody>
          <a:bodyPr wrap="square" rtlCol="0">
            <a:spAutoFit/>
          </a:bodyPr>
          <a:lstStyle/>
          <a:p>
            <a:r>
              <a:rPr lang="en-US" sz="2800" dirty="0"/>
              <a:t>Do not place stamp so that it interferes with ballot design or coding</a:t>
            </a:r>
          </a:p>
        </p:txBody>
      </p:sp>
      <p:sp>
        <p:nvSpPr>
          <p:cNvPr id="5" name="TextBox 4">
            <a:extLst>
              <a:ext uri="{FF2B5EF4-FFF2-40B4-BE49-F238E27FC236}">
                <a16:creationId xmlns:a16="http://schemas.microsoft.com/office/drawing/2014/main" id="{15B4E8AC-DF56-4DB9-B13B-C945A2F65244}"/>
              </a:ext>
            </a:extLst>
          </p:cNvPr>
          <p:cNvSpPr txBox="1"/>
          <p:nvPr/>
        </p:nvSpPr>
        <p:spPr>
          <a:xfrm>
            <a:off x="8746213" y="882343"/>
            <a:ext cx="3691784" cy="3108543"/>
          </a:xfrm>
          <a:prstGeom prst="rect">
            <a:avLst/>
          </a:prstGeom>
          <a:noFill/>
        </p:spPr>
        <p:txBody>
          <a:bodyPr wrap="square" rtlCol="0">
            <a:spAutoFit/>
          </a:bodyPr>
          <a:lstStyle/>
          <a:p>
            <a:r>
              <a:rPr lang="en-US" sz="2800" dirty="0"/>
              <a:t>Ballot Judge stamps ballot with the official ballot stamp in a location on the ballot where it does not interfere with ballot language</a:t>
            </a:r>
          </a:p>
        </p:txBody>
      </p:sp>
      <p:cxnSp>
        <p:nvCxnSpPr>
          <p:cNvPr id="7" name="Straight Arrow Connector 6">
            <a:extLst>
              <a:ext uri="{FF2B5EF4-FFF2-40B4-BE49-F238E27FC236}">
                <a16:creationId xmlns:a16="http://schemas.microsoft.com/office/drawing/2014/main" id="{F586ECF1-FA64-43B6-BA36-F9DCB80FE892}"/>
              </a:ext>
            </a:extLst>
          </p:cNvPr>
          <p:cNvCxnSpPr>
            <a:cxnSpLocks/>
          </p:cNvCxnSpPr>
          <p:nvPr/>
        </p:nvCxnSpPr>
        <p:spPr>
          <a:xfrm flipH="1">
            <a:off x="8390131" y="4272536"/>
            <a:ext cx="1435694" cy="675118"/>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324E318-24F7-4EBE-8E6E-8613F0EA7244}"/>
              </a:ext>
            </a:extLst>
          </p:cNvPr>
          <p:cNvCxnSpPr>
            <a:cxnSpLocks/>
          </p:cNvCxnSpPr>
          <p:nvPr/>
        </p:nvCxnSpPr>
        <p:spPr>
          <a:xfrm flipV="1">
            <a:off x="3598360" y="4153256"/>
            <a:ext cx="580533" cy="3991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510CA82-F407-4F87-989B-DEB5A605CBED}"/>
              </a:ext>
            </a:extLst>
          </p:cNvPr>
          <p:cNvCxnSpPr>
            <a:cxnSpLocks/>
          </p:cNvCxnSpPr>
          <p:nvPr/>
        </p:nvCxnSpPr>
        <p:spPr>
          <a:xfrm>
            <a:off x="3598360" y="4552384"/>
            <a:ext cx="807627" cy="9991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E0AEC6B-B08A-494C-8AF2-FF11A2B0BF58}"/>
              </a:ext>
            </a:extLst>
          </p:cNvPr>
          <p:cNvPicPr>
            <a:picLocks noChangeAspect="1"/>
          </p:cNvPicPr>
          <p:nvPr/>
        </p:nvPicPr>
        <p:blipFill>
          <a:blip r:embed="rId2"/>
          <a:stretch>
            <a:fillRect/>
          </a:stretch>
        </p:blipFill>
        <p:spPr>
          <a:xfrm>
            <a:off x="4484803" y="323850"/>
            <a:ext cx="3790950" cy="6210300"/>
          </a:xfrm>
          <a:prstGeom prst="rect">
            <a:avLst/>
          </a:prstGeom>
        </p:spPr>
      </p:pic>
      <p:pic>
        <p:nvPicPr>
          <p:cNvPr id="9218" name="Picture 2" descr="18,947 Vote Stamp Images, Stock Photos, 3D objects, &amp; Vectors | Shutterstock">
            <a:extLst>
              <a:ext uri="{FF2B5EF4-FFF2-40B4-BE49-F238E27FC236}">
                <a16:creationId xmlns:a16="http://schemas.microsoft.com/office/drawing/2014/main" id="{6499791D-7792-4BB4-858E-1769A364B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6720" y="4896691"/>
            <a:ext cx="859768" cy="779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60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8AD0E-2E6B-4660-933B-8F4ABBD379C1}"/>
              </a:ext>
            </a:extLst>
          </p:cNvPr>
          <p:cNvSpPr>
            <a:spLocks noGrp="1"/>
          </p:cNvSpPr>
          <p:nvPr>
            <p:ph type="title"/>
          </p:nvPr>
        </p:nvSpPr>
        <p:spPr>
          <a:xfrm>
            <a:off x="1522412" y="161924"/>
            <a:ext cx="10018713" cy="1752599"/>
          </a:xfrm>
        </p:spPr>
        <p:txBody>
          <a:bodyPr vert="horz" lIns="91440" tIns="45720" rIns="91440" bIns="45720" rtlCol="0" anchor="ctr">
            <a:normAutofit/>
          </a:bodyPr>
          <a:lstStyle/>
          <a:p>
            <a:r>
              <a:rPr lang="en-US" sz="4800" b="1" dirty="0">
                <a:latin typeface="Perpetua" panose="02020502060401020303" pitchFamily="18" charset="0"/>
              </a:rPr>
              <a:t>Ballot Judge - Primary Elections</a:t>
            </a:r>
          </a:p>
        </p:txBody>
      </p:sp>
      <p:pic>
        <p:nvPicPr>
          <p:cNvPr id="5" name="Picture 4">
            <a:extLst>
              <a:ext uri="{FF2B5EF4-FFF2-40B4-BE49-F238E27FC236}">
                <a16:creationId xmlns:a16="http://schemas.microsoft.com/office/drawing/2014/main" id="{3D5CD47E-FC78-4778-961B-2FB6F226A9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596"/>
          <a:stretch/>
        </p:blipFill>
        <p:spPr>
          <a:xfrm>
            <a:off x="1387650" y="2438399"/>
            <a:ext cx="3711669" cy="2852844"/>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softEdge rad="76200"/>
          </a:effectLst>
        </p:spPr>
      </p:pic>
      <p:sp>
        <p:nvSpPr>
          <p:cNvPr id="4" name="TextBox 3">
            <a:extLst>
              <a:ext uri="{FF2B5EF4-FFF2-40B4-BE49-F238E27FC236}">
                <a16:creationId xmlns:a16="http://schemas.microsoft.com/office/drawing/2014/main" id="{9F6EF4BB-5ECB-44A0-99D7-83A79C29B4EA}"/>
              </a:ext>
            </a:extLst>
          </p:cNvPr>
          <p:cNvSpPr txBox="1"/>
          <p:nvPr/>
        </p:nvSpPr>
        <p:spPr>
          <a:xfrm>
            <a:off x="5400942" y="2438399"/>
            <a:ext cx="6443530" cy="3733801"/>
          </a:xfrm>
          <a:prstGeom prst="rect">
            <a:avLst/>
          </a:prstGeom>
        </p:spPr>
        <p:txBody>
          <a:bodyPr vert="horz" lIns="91440" tIns="45720" rIns="91440" bIns="45720" rtlCol="0" anchor="t">
            <a:normAutofit fontScale="92500" lnSpcReduction="10000"/>
          </a:bodyPr>
          <a:lstStyle/>
          <a:p>
            <a:pPr marL="0" indent="0">
              <a:spcBef>
                <a:spcPct val="20000"/>
              </a:spcBef>
              <a:spcAft>
                <a:spcPts val="600"/>
              </a:spcAft>
              <a:buClr>
                <a:schemeClr val="accent1">
                  <a:lumMod val="75000"/>
                </a:schemeClr>
              </a:buClr>
              <a:buSzPct val="145000"/>
              <a:buFont typeface="Arial"/>
              <a:buChar char="•"/>
            </a:pPr>
            <a:r>
              <a:rPr lang="en-US" sz="2400" dirty="0"/>
              <a:t>If a </a:t>
            </a:r>
            <a:r>
              <a:rPr lang="en-US" sz="2400" b="1" dirty="0"/>
              <a:t>Primary Election</a:t>
            </a:r>
            <a:r>
              <a:rPr lang="en-US" sz="2400" dirty="0"/>
              <a:t>: </a:t>
            </a:r>
          </a:p>
          <a:p>
            <a:pPr marL="285750" indent="-285750">
              <a:spcBef>
                <a:spcPct val="20000"/>
              </a:spcBef>
              <a:spcAft>
                <a:spcPts val="600"/>
              </a:spcAft>
              <a:buClr>
                <a:schemeClr val="accent1">
                  <a:lumMod val="75000"/>
                </a:schemeClr>
              </a:buClr>
              <a:buSzPct val="145000"/>
              <a:buFont typeface="Arial"/>
              <a:buChar char="•"/>
            </a:pPr>
            <a:r>
              <a:rPr lang="en-US" sz="2400" dirty="0"/>
              <a:t>The elector is given one ballot for each Party. </a:t>
            </a:r>
          </a:p>
          <a:p>
            <a:pPr marL="285750" indent="-285750">
              <a:spcBef>
                <a:spcPct val="20000"/>
              </a:spcBef>
              <a:spcAft>
                <a:spcPts val="600"/>
              </a:spcAft>
              <a:buClr>
                <a:schemeClr val="accent1">
                  <a:lumMod val="75000"/>
                </a:schemeClr>
              </a:buClr>
              <a:buSzPct val="145000"/>
              <a:buFont typeface="Arial"/>
              <a:buChar char="•"/>
            </a:pPr>
            <a:r>
              <a:rPr lang="en-US" sz="2400" dirty="0"/>
              <a:t>Make sure the numbers on each Party ballot match. </a:t>
            </a:r>
          </a:p>
          <a:p>
            <a:pPr marL="285750" indent="-285750">
              <a:spcBef>
                <a:spcPct val="20000"/>
              </a:spcBef>
              <a:spcAft>
                <a:spcPts val="600"/>
              </a:spcAft>
              <a:buClr>
                <a:schemeClr val="accent1">
                  <a:lumMod val="75000"/>
                </a:schemeClr>
              </a:buClr>
              <a:buSzPct val="145000"/>
              <a:buFont typeface="Arial"/>
              <a:buChar char="•"/>
            </a:pPr>
            <a:r>
              <a:rPr lang="en-US" sz="2400" dirty="0"/>
              <a:t>Instruct the elector to vote </a:t>
            </a:r>
            <a:r>
              <a:rPr lang="en-US" sz="2400" i="1" u="sng" dirty="0"/>
              <a:t>only one </a:t>
            </a:r>
            <a:r>
              <a:rPr lang="en-US" sz="2400" dirty="0"/>
              <a:t>Party Ballot and to return all ballots to Ballot Box Judge.</a:t>
            </a:r>
          </a:p>
          <a:p>
            <a:pPr marL="285750" indent="-285750">
              <a:spcBef>
                <a:spcPct val="20000"/>
              </a:spcBef>
              <a:spcAft>
                <a:spcPts val="600"/>
              </a:spcAft>
              <a:buClr>
                <a:schemeClr val="accent1">
                  <a:lumMod val="75000"/>
                </a:schemeClr>
              </a:buClr>
              <a:buSzPct val="145000"/>
              <a:buFont typeface="Arial"/>
              <a:buChar char="•"/>
            </a:pPr>
            <a:r>
              <a:rPr lang="en-US" sz="2400" dirty="0"/>
              <a:t>The voted ballot(s) should be in the secrecy sleeve with the stub(s) sticking out for removal.</a:t>
            </a:r>
          </a:p>
          <a:p>
            <a:pPr marL="285750" indent="-285750">
              <a:spcBef>
                <a:spcPct val="20000"/>
              </a:spcBef>
              <a:spcAft>
                <a:spcPts val="600"/>
              </a:spcAft>
              <a:buClr>
                <a:schemeClr val="accent1">
                  <a:lumMod val="75000"/>
                </a:schemeClr>
              </a:buClr>
              <a:buSzPct val="145000"/>
              <a:buFont typeface="Arial"/>
              <a:buChar char="•"/>
            </a:pPr>
            <a:r>
              <a:rPr lang="en-US" sz="2400" dirty="0"/>
              <a:t>The unvoted ballot(s) should be in the unvoted/void sleeve with the stub(s) sticking out for removal. </a:t>
            </a:r>
          </a:p>
        </p:txBody>
      </p:sp>
    </p:spTree>
    <p:extLst>
      <p:ext uri="{BB962C8B-B14F-4D97-AF65-F5344CB8AC3E}">
        <p14:creationId xmlns:p14="http://schemas.microsoft.com/office/powerpoint/2010/main" val="325242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AEE76-ECC8-4B21-B05D-79404C9DC221}"/>
              </a:ext>
            </a:extLst>
          </p:cNvPr>
          <p:cNvSpPr>
            <a:spLocks noGrp="1"/>
          </p:cNvSpPr>
          <p:nvPr>
            <p:ph type="title"/>
          </p:nvPr>
        </p:nvSpPr>
        <p:spPr>
          <a:xfrm>
            <a:off x="1633168" y="1501849"/>
            <a:ext cx="10018711" cy="3854302"/>
          </a:xfrm>
        </p:spPr>
        <p:txBody>
          <a:bodyPr>
            <a:normAutofit fontScale="90000"/>
          </a:bodyPr>
          <a:lstStyle/>
          <a:p>
            <a:r>
              <a:rPr lang="en-US" dirty="0"/>
              <a:t>MCA 13-35-203: Interference with election officials or election workers. A person who, in any manner, interferes with the election official or election workers holding an election or conducting a canvass so as to prevent obstruct, impair, or hinder the election or canvass from being fairly held and lawfully guilty of obstruction of a public servant and is punishable as provided in 45-7-302.  </a:t>
            </a:r>
            <a:br>
              <a:rPr lang="en-US" dirty="0"/>
            </a:br>
            <a:endParaRPr lang="en-US" dirty="0"/>
          </a:p>
        </p:txBody>
      </p:sp>
    </p:spTree>
    <p:extLst>
      <p:ext uri="{BB962C8B-B14F-4D97-AF65-F5344CB8AC3E}">
        <p14:creationId xmlns:p14="http://schemas.microsoft.com/office/powerpoint/2010/main" val="41782788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06820-63D7-483A-9D47-026CF63F085A}"/>
              </a:ext>
            </a:extLst>
          </p:cNvPr>
          <p:cNvSpPr>
            <a:spLocks noGrp="1"/>
          </p:cNvSpPr>
          <p:nvPr>
            <p:ph type="title"/>
          </p:nvPr>
        </p:nvSpPr>
        <p:spPr>
          <a:xfrm>
            <a:off x="1685925" y="1072609"/>
            <a:ext cx="3221977" cy="4522647"/>
          </a:xfrm>
          <a:effectLst/>
        </p:spPr>
        <p:txBody>
          <a:bodyPr vert="horz" lIns="91440" tIns="45720" rIns="91440" bIns="45720" rtlCol="0" anchor="ctr">
            <a:normAutofit/>
          </a:bodyPr>
          <a:lstStyle/>
          <a:p>
            <a:pPr algn="l"/>
            <a:r>
              <a:rPr lang="en-US" b="1" dirty="0">
                <a:solidFill>
                  <a:schemeClr val="tx2"/>
                </a:solidFill>
                <a:latin typeface="Perpetua" panose="02020502060401020303" pitchFamily="18" charset="0"/>
              </a:rPr>
              <a:t>Ballot Judge – Provide Voter Instructions</a:t>
            </a:r>
          </a:p>
        </p:txBody>
      </p:sp>
      <p:sp>
        <p:nvSpPr>
          <p:cNvPr id="4" name="TextBox 3">
            <a:extLst>
              <a:ext uri="{FF2B5EF4-FFF2-40B4-BE49-F238E27FC236}">
                <a16:creationId xmlns:a16="http://schemas.microsoft.com/office/drawing/2014/main" id="{6CDCD5FE-4E18-404C-BC9D-801EF23FFE2B}"/>
              </a:ext>
            </a:extLst>
          </p:cNvPr>
          <p:cNvSpPr txBox="1"/>
          <p:nvPr/>
        </p:nvSpPr>
        <p:spPr>
          <a:xfrm>
            <a:off x="5149032" y="1072609"/>
            <a:ext cx="6383207" cy="4522647"/>
          </a:xfrm>
          <a:prstGeom prst="rect">
            <a:avLst/>
          </a:prstGeom>
        </p:spPr>
        <p:txBody>
          <a:bodyPr vert="horz" lIns="91440" tIns="45720" rIns="91440" bIns="45720" rtlCol="0" anchor="ctr">
            <a:normAutofit fontScale="92500" lnSpcReduction="10000"/>
          </a:bodyPr>
          <a:lstStyle/>
          <a:p>
            <a:pPr>
              <a:lnSpc>
                <a:spcPct val="90000"/>
              </a:lnSpc>
              <a:spcBef>
                <a:spcPct val="20000"/>
              </a:spcBef>
              <a:spcAft>
                <a:spcPts val="600"/>
              </a:spcAft>
              <a:buClr>
                <a:schemeClr val="accent1">
                  <a:lumMod val="75000"/>
                </a:schemeClr>
              </a:buClr>
              <a:buSzPct val="145000"/>
            </a:pPr>
            <a:r>
              <a:rPr lang="en-US" sz="2800" dirty="0"/>
              <a:t>“To vote, darken the oval completely using the pen provided in the booth. Follow the directions stated on the ballot. </a:t>
            </a:r>
          </a:p>
          <a:p>
            <a:pPr>
              <a:lnSpc>
                <a:spcPct val="90000"/>
              </a:lnSpc>
              <a:spcBef>
                <a:spcPct val="20000"/>
              </a:spcBef>
              <a:spcAft>
                <a:spcPts val="600"/>
              </a:spcAft>
              <a:buClr>
                <a:schemeClr val="accent1">
                  <a:lumMod val="75000"/>
                </a:schemeClr>
              </a:buClr>
              <a:buSzPct val="145000"/>
            </a:pPr>
            <a:r>
              <a:rPr lang="en-US" sz="2800" dirty="0"/>
              <a:t>After you have voted your ballot, place it in the secrecy sleeve with the stub exposed for removal. </a:t>
            </a:r>
          </a:p>
          <a:p>
            <a:pPr>
              <a:lnSpc>
                <a:spcPct val="90000"/>
              </a:lnSpc>
              <a:spcBef>
                <a:spcPct val="20000"/>
              </a:spcBef>
              <a:spcAft>
                <a:spcPts val="600"/>
              </a:spcAft>
              <a:buClr>
                <a:schemeClr val="accent1">
                  <a:lumMod val="75000"/>
                </a:schemeClr>
              </a:buClr>
              <a:buSzPct val="145000"/>
            </a:pPr>
            <a:r>
              <a:rPr lang="en-US" sz="2800" dirty="0"/>
              <a:t>In a primary election place your unvoted ballots in the unvoted/void ballot sleeve with the stubs exposed for removal.</a:t>
            </a:r>
          </a:p>
          <a:p>
            <a:pPr>
              <a:lnSpc>
                <a:spcPct val="90000"/>
              </a:lnSpc>
              <a:spcBef>
                <a:spcPct val="20000"/>
              </a:spcBef>
              <a:spcAft>
                <a:spcPts val="600"/>
              </a:spcAft>
              <a:buClr>
                <a:schemeClr val="accent1">
                  <a:lumMod val="75000"/>
                </a:schemeClr>
              </a:buClr>
              <a:buSzPct val="145000"/>
            </a:pPr>
            <a:r>
              <a:rPr lang="en-US" sz="2800" dirty="0"/>
              <a:t>You will take your voted (and unvoted ballots if a Primary Election) to the Ballot Box Judge to submit your ballot for tabulation. “</a:t>
            </a:r>
          </a:p>
        </p:txBody>
      </p:sp>
      <p:pic>
        <p:nvPicPr>
          <p:cNvPr id="6" name="Picture 5" descr="A picture containing clipart&#10;&#10;Description automatically generated">
            <a:extLst>
              <a:ext uri="{FF2B5EF4-FFF2-40B4-BE49-F238E27FC236}">
                <a16:creationId xmlns:a16="http://schemas.microsoft.com/office/drawing/2014/main" id="{01160974-2286-4CB4-A01A-568F3B4C3F7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533688" y="4823731"/>
            <a:ext cx="1905000" cy="1638300"/>
          </a:xfrm>
          <a:prstGeom prst="rect">
            <a:avLst/>
          </a:prstGeom>
          <a:effectLst>
            <a:softEdge rad="88900"/>
          </a:effectLst>
        </p:spPr>
      </p:pic>
    </p:spTree>
    <p:extLst>
      <p:ext uri="{BB962C8B-B14F-4D97-AF65-F5344CB8AC3E}">
        <p14:creationId xmlns:p14="http://schemas.microsoft.com/office/powerpoint/2010/main" val="36101189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06820-63D7-483A-9D47-026CF63F085A}"/>
              </a:ext>
            </a:extLst>
          </p:cNvPr>
          <p:cNvSpPr>
            <a:spLocks noGrp="1"/>
          </p:cNvSpPr>
          <p:nvPr>
            <p:ph type="title"/>
          </p:nvPr>
        </p:nvSpPr>
        <p:spPr>
          <a:xfrm>
            <a:off x="1685925" y="1072609"/>
            <a:ext cx="3221977" cy="4522647"/>
          </a:xfrm>
          <a:effectLst/>
        </p:spPr>
        <p:txBody>
          <a:bodyPr vert="horz" lIns="91440" tIns="45720" rIns="91440" bIns="45720" rtlCol="0" anchor="ctr">
            <a:normAutofit/>
          </a:bodyPr>
          <a:lstStyle/>
          <a:p>
            <a:pPr algn="l"/>
            <a:r>
              <a:rPr lang="en-US" b="1" dirty="0">
                <a:solidFill>
                  <a:schemeClr val="tx2"/>
                </a:solidFill>
                <a:latin typeface="Perpetua" panose="02020502060401020303" pitchFamily="18" charset="0"/>
              </a:rPr>
              <a:t>Ballot Judge – Provide Voter Instructions</a:t>
            </a:r>
          </a:p>
        </p:txBody>
      </p:sp>
      <p:sp>
        <p:nvSpPr>
          <p:cNvPr id="4" name="TextBox 3">
            <a:extLst>
              <a:ext uri="{FF2B5EF4-FFF2-40B4-BE49-F238E27FC236}">
                <a16:creationId xmlns:a16="http://schemas.microsoft.com/office/drawing/2014/main" id="{6CDCD5FE-4E18-404C-BC9D-801EF23FFE2B}"/>
              </a:ext>
            </a:extLst>
          </p:cNvPr>
          <p:cNvSpPr txBox="1"/>
          <p:nvPr/>
        </p:nvSpPr>
        <p:spPr>
          <a:xfrm>
            <a:off x="5149032" y="1072609"/>
            <a:ext cx="6383207" cy="4522647"/>
          </a:xfrm>
          <a:prstGeom prst="rect">
            <a:avLst/>
          </a:prstGeom>
        </p:spPr>
        <p:txBody>
          <a:bodyPr vert="horz" lIns="91440" tIns="45720" rIns="91440" bIns="45720" rtlCol="0" anchor="ctr">
            <a:normAutofit/>
          </a:bodyPr>
          <a:lstStyle/>
          <a:p>
            <a:pPr>
              <a:lnSpc>
                <a:spcPct val="90000"/>
              </a:lnSpc>
              <a:spcBef>
                <a:spcPct val="20000"/>
              </a:spcBef>
              <a:spcAft>
                <a:spcPts val="600"/>
              </a:spcAft>
              <a:buClr>
                <a:schemeClr val="accent1">
                  <a:lumMod val="75000"/>
                </a:schemeClr>
              </a:buClr>
              <a:buSzPct val="145000"/>
            </a:pPr>
            <a:endParaRPr lang="en-US" sz="2800" dirty="0"/>
          </a:p>
        </p:txBody>
      </p:sp>
      <p:pic>
        <p:nvPicPr>
          <p:cNvPr id="6" name="Picture 5" descr="A picture containing clipart&#10;&#10;Description automatically generated">
            <a:extLst>
              <a:ext uri="{FF2B5EF4-FFF2-40B4-BE49-F238E27FC236}">
                <a16:creationId xmlns:a16="http://schemas.microsoft.com/office/drawing/2014/main" id="{01160974-2286-4CB4-A01A-568F3B4C3F7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533688" y="4823731"/>
            <a:ext cx="1905000" cy="1638300"/>
          </a:xfrm>
          <a:prstGeom prst="rect">
            <a:avLst/>
          </a:prstGeom>
          <a:effectLst>
            <a:softEdge rad="88900"/>
          </a:effectLst>
        </p:spPr>
      </p:pic>
      <p:pic>
        <p:nvPicPr>
          <p:cNvPr id="16" name="Picture 15">
            <a:extLst>
              <a:ext uri="{FF2B5EF4-FFF2-40B4-BE49-F238E27FC236}">
                <a16:creationId xmlns:a16="http://schemas.microsoft.com/office/drawing/2014/main" id="{7CFC9664-4BCE-460E-B199-62B517CAAB44}"/>
              </a:ext>
            </a:extLst>
          </p:cNvPr>
          <p:cNvPicPr>
            <a:picLocks noChangeAspect="1"/>
          </p:cNvPicPr>
          <p:nvPr/>
        </p:nvPicPr>
        <p:blipFill>
          <a:blip r:embed="rId5"/>
          <a:stretch>
            <a:fillRect/>
          </a:stretch>
        </p:blipFill>
        <p:spPr>
          <a:xfrm>
            <a:off x="6511734" y="1455684"/>
            <a:ext cx="3348062" cy="4391057"/>
          </a:xfrm>
          <a:prstGeom prst="rect">
            <a:avLst/>
          </a:prstGeom>
        </p:spPr>
      </p:pic>
    </p:spTree>
    <p:extLst>
      <p:ext uri="{BB962C8B-B14F-4D97-AF65-F5344CB8AC3E}">
        <p14:creationId xmlns:p14="http://schemas.microsoft.com/office/powerpoint/2010/main" val="1015393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pic>
        <p:nvPicPr>
          <p:cNvPr id="3078" name="Picture 6" descr="5,600+ Film Reel Strip Stock Illustrations, Royalty-Free Vector Graphics &amp; Clip  Art - iStock">
            <a:extLst>
              <a:ext uri="{FF2B5EF4-FFF2-40B4-BE49-F238E27FC236}">
                <a16:creationId xmlns:a16="http://schemas.microsoft.com/office/drawing/2014/main" id="{D9E7037F-6763-4C72-8216-C416803BEE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1">
            <a:extLst>
              <a:ext uri="{FF2B5EF4-FFF2-40B4-BE49-F238E27FC236}">
                <a16:creationId xmlns:a16="http://schemas.microsoft.com/office/drawing/2014/main" id="{AB13F9BE-5676-4120-994B-18624E8376AE}"/>
              </a:ext>
            </a:extLst>
          </p:cNvPr>
          <p:cNvSpPr>
            <a:spLocks noGrp="1"/>
          </p:cNvSpPr>
          <p:nvPr>
            <p:ph type="title"/>
          </p:nvPr>
        </p:nvSpPr>
        <p:spPr>
          <a:xfrm>
            <a:off x="3954238" y="4873557"/>
            <a:ext cx="4425248" cy="1828998"/>
          </a:xfrm>
        </p:spPr>
        <p:txBody>
          <a:bodyPr vert="horz" lIns="91440" tIns="45720" rIns="91440" bIns="45720" rtlCol="0" anchor="b">
            <a:normAutofit fontScale="90000"/>
          </a:bodyPr>
          <a:lstStyle/>
          <a:p>
            <a:r>
              <a:rPr lang="en-US" sz="6600" dirty="0">
                <a:solidFill>
                  <a:schemeClr val="tx2"/>
                </a:solidFill>
                <a:latin typeface="Perpetua" panose="02020502060401020303" pitchFamily="18" charset="0"/>
              </a:rPr>
              <a:t>Ballot</a:t>
            </a:r>
            <a:r>
              <a:rPr lang="en-US" sz="5400" dirty="0">
                <a:solidFill>
                  <a:schemeClr val="tx2"/>
                </a:solidFill>
              </a:rPr>
              <a:t> Judge Video</a:t>
            </a:r>
          </a:p>
        </p:txBody>
      </p:sp>
    </p:spTree>
    <p:extLst>
      <p:ext uri="{BB962C8B-B14F-4D97-AF65-F5344CB8AC3E}">
        <p14:creationId xmlns:p14="http://schemas.microsoft.com/office/powerpoint/2010/main" val="32069779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9E114-3CCD-4AC4-AB33-CDC076ED53BA}"/>
              </a:ext>
            </a:extLst>
          </p:cNvPr>
          <p:cNvSpPr>
            <a:spLocks noGrp="1"/>
          </p:cNvSpPr>
          <p:nvPr>
            <p:ph type="title"/>
          </p:nvPr>
        </p:nvSpPr>
        <p:spPr>
          <a:xfrm>
            <a:off x="1484310" y="0"/>
            <a:ext cx="10018713" cy="1752599"/>
          </a:xfrm>
        </p:spPr>
        <p:txBody>
          <a:bodyPr/>
          <a:lstStyle/>
          <a:p>
            <a:r>
              <a:rPr lang="en-US" dirty="0"/>
              <a:t>Accounting for ExpressVote Activation Cards</a:t>
            </a:r>
          </a:p>
        </p:txBody>
      </p:sp>
      <p:sp>
        <p:nvSpPr>
          <p:cNvPr id="3" name="Content Placeholder 2">
            <a:extLst>
              <a:ext uri="{FF2B5EF4-FFF2-40B4-BE49-F238E27FC236}">
                <a16:creationId xmlns:a16="http://schemas.microsoft.com/office/drawing/2014/main" id="{38990949-1D01-41C3-A4C7-1CCEC5DD627E}"/>
              </a:ext>
            </a:extLst>
          </p:cNvPr>
          <p:cNvSpPr>
            <a:spLocks noGrp="1"/>
          </p:cNvSpPr>
          <p:nvPr>
            <p:ph idx="1"/>
          </p:nvPr>
        </p:nvSpPr>
        <p:spPr>
          <a:xfrm>
            <a:off x="1484310" y="1817849"/>
            <a:ext cx="10018713" cy="4741739"/>
          </a:xfrm>
        </p:spPr>
        <p:txBody>
          <a:bodyPr>
            <a:normAutofit fontScale="92500" lnSpcReduction="20000"/>
          </a:bodyPr>
          <a:lstStyle/>
          <a:p>
            <a:pPr marL="742950" marR="0" lvl="1" indent="-285750">
              <a:lnSpc>
                <a:spcPct val="115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There is an envelope provided of ExpressVote Activation Cards. The PPM/Chief judge will have confirmed activation cards(ballot stock), set up, and tested the ExpressVote before the polls open and will have access the polling place’s supply of activation cards(ballot stock).</a:t>
            </a:r>
          </a:p>
          <a:p>
            <a:pPr marL="742950" marR="0" lvl="1" indent="-285750">
              <a:lnSpc>
                <a:spcPct val="115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A ballot should be issued as normal by the register and poll book judge. No special notation should be made in the register or poll book. You will read off the stub number of the ballots to the poll book judge. </a:t>
            </a:r>
          </a:p>
          <a:p>
            <a:pPr marL="742950" marR="0" lvl="1" indent="-285750">
              <a:lnSpc>
                <a:spcPct val="115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regular ballot or set of ballots should be voided by writing “</a:t>
            </a:r>
            <a:r>
              <a:rPr lang="en-US" sz="2400" b="1" i="1" dirty="0">
                <a:effectLst/>
                <a:latin typeface="Calibri" panose="020F0502020204030204" pitchFamily="34" charset="0"/>
                <a:ea typeface="Calibri" panose="020F0502020204030204" pitchFamily="34" charset="0"/>
                <a:cs typeface="Times New Roman" panose="02020603050405020304" pitchFamily="18" charset="0"/>
              </a:rPr>
              <a:t>Voted by ExpressVote</a:t>
            </a:r>
            <a:r>
              <a:rPr lang="en-US" sz="2400" dirty="0">
                <a:effectLst/>
                <a:latin typeface="Calibri" panose="020F0502020204030204" pitchFamily="34" charset="0"/>
                <a:ea typeface="Calibri" panose="020F0502020204030204" pitchFamily="34" charset="0"/>
                <a:cs typeface="Times New Roman" panose="02020603050405020304" pitchFamily="18" charset="0"/>
              </a:rPr>
              <a:t>” across the face of the ballot and placed in a voided ballot sleeve and given to the PPM/chief judge. To protect voter secrecy, do not write on the ballot stub.</a:t>
            </a:r>
          </a:p>
          <a:p>
            <a:pPr marL="742950" marR="0" lvl="1" indent="-285750">
              <a:lnSpc>
                <a:spcPct val="115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activation card(ballot) should be removed from the folder provided to the PPM/chief judge, tracked on the cover sheet as an issued card, and given to the voter or judge assisting them. </a:t>
            </a:r>
          </a:p>
          <a:p>
            <a:endParaRPr lang="en-US" dirty="0"/>
          </a:p>
        </p:txBody>
      </p:sp>
    </p:spTree>
    <p:extLst>
      <p:ext uri="{BB962C8B-B14F-4D97-AF65-F5344CB8AC3E}">
        <p14:creationId xmlns:p14="http://schemas.microsoft.com/office/powerpoint/2010/main" val="12399032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DC7ADDE-737C-464F-ACDF-814A366EB5E9}"/>
              </a:ext>
            </a:extLst>
          </p:cNvPr>
          <p:cNvPicPr>
            <a:picLocks noGrp="1" noChangeAspect="1"/>
          </p:cNvPicPr>
          <p:nvPr>
            <p:ph idx="1"/>
          </p:nvPr>
        </p:nvPicPr>
        <p:blipFill>
          <a:blip r:embed="rId2"/>
          <a:stretch>
            <a:fillRect/>
          </a:stretch>
        </p:blipFill>
        <p:spPr>
          <a:xfrm>
            <a:off x="4074106" y="184037"/>
            <a:ext cx="5243515" cy="6489925"/>
          </a:xfrm>
          <a:prstGeom prst="rect">
            <a:avLst/>
          </a:prstGeom>
        </p:spPr>
      </p:pic>
    </p:spTree>
    <p:extLst>
      <p:ext uri="{BB962C8B-B14F-4D97-AF65-F5344CB8AC3E}">
        <p14:creationId xmlns:p14="http://schemas.microsoft.com/office/powerpoint/2010/main" val="17144785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15648A8-232E-4B25-91C7-273A4DD6AD88}"/>
              </a:ext>
            </a:extLst>
          </p:cNvPr>
          <p:cNvSpPr/>
          <p:nvPr/>
        </p:nvSpPr>
        <p:spPr>
          <a:xfrm rot="19759182">
            <a:off x="7910134" y="5256472"/>
            <a:ext cx="1981111" cy="1178585"/>
          </a:xfrm>
          <a:prstGeom prst="rect">
            <a:avLst/>
          </a:prstGeom>
          <a:solidFill>
            <a:schemeClr val="bg1"/>
          </a:solidFill>
          <a:ln w="38100">
            <a:solidFill>
              <a:schemeClr val="tx1"/>
            </a:solidFill>
          </a:ln>
          <a:effectLst>
            <a:glow>
              <a:schemeClr val="accent1">
                <a:alpha val="88000"/>
              </a:schemeClr>
            </a:glow>
            <a:outerShdw dist="736600" dir="5400000" sx="1000" sy="1000" algn="ctr" rotWithShape="0">
              <a:srgbClr val="000000">
                <a:alpha val="13000"/>
              </a:srgbClr>
            </a:outerShdw>
            <a:reflection stA="45000" endPos="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06D547-7920-4CB9-8783-AB041809B73E}"/>
              </a:ext>
            </a:extLst>
          </p:cNvPr>
          <p:cNvSpPr>
            <a:spLocks noGrp="1"/>
          </p:cNvSpPr>
          <p:nvPr>
            <p:ph type="title"/>
          </p:nvPr>
        </p:nvSpPr>
        <p:spPr>
          <a:xfrm>
            <a:off x="1638136" y="79048"/>
            <a:ext cx="10018713" cy="1752599"/>
          </a:xfrm>
        </p:spPr>
        <p:txBody>
          <a:bodyPr>
            <a:normAutofit/>
          </a:bodyPr>
          <a:lstStyle/>
          <a:p>
            <a:r>
              <a:rPr lang="en-US" sz="5400" b="1" dirty="0">
                <a:latin typeface="Perpetua" panose="02020502060401020303" pitchFamily="18" charset="0"/>
              </a:rPr>
              <a:t>Ballot Judge Duties – Spoiled Ballots</a:t>
            </a:r>
          </a:p>
        </p:txBody>
      </p:sp>
      <p:sp>
        <p:nvSpPr>
          <p:cNvPr id="4" name="TextBox 3">
            <a:extLst>
              <a:ext uri="{FF2B5EF4-FFF2-40B4-BE49-F238E27FC236}">
                <a16:creationId xmlns:a16="http://schemas.microsoft.com/office/drawing/2014/main" id="{91CD8CB5-F2E4-440A-A223-6B61A6741193}"/>
              </a:ext>
            </a:extLst>
          </p:cNvPr>
          <p:cNvSpPr txBox="1"/>
          <p:nvPr/>
        </p:nvSpPr>
        <p:spPr>
          <a:xfrm>
            <a:off x="1875453" y="1831647"/>
            <a:ext cx="9481908" cy="3108543"/>
          </a:xfrm>
          <a:prstGeom prst="rect">
            <a:avLst/>
          </a:prstGeom>
          <a:noFill/>
        </p:spPr>
        <p:txBody>
          <a:bodyPr wrap="square">
            <a:spAutoFit/>
          </a:bodyPr>
          <a:lstStyle/>
          <a:p>
            <a:pPr marL="285750" indent="-285750">
              <a:buFont typeface="Arial" panose="020B0604020202020204" pitchFamily="34" charset="0"/>
              <a:buChar char="•"/>
            </a:pPr>
            <a:r>
              <a:rPr lang="en-US" sz="2800" dirty="0"/>
              <a:t>Spoiled Ballot - If an elector spoils or damages their ballot, a new ballot must be provided to them upon request. </a:t>
            </a:r>
          </a:p>
          <a:p>
            <a:pPr marL="285750" indent="-285750">
              <a:buFont typeface="Arial" panose="020B0604020202020204" pitchFamily="34" charset="0"/>
              <a:buChar char="•"/>
            </a:pPr>
            <a:r>
              <a:rPr lang="en-US" sz="2800" b="1" dirty="0"/>
              <a:t>Note: </a:t>
            </a:r>
            <a:r>
              <a:rPr lang="en-US" sz="2800" dirty="0"/>
              <a:t>no stickers or labels may be placed on the ballot, a new ballot must be issued. </a:t>
            </a:r>
          </a:p>
          <a:p>
            <a:pPr marL="285750" indent="-285750">
              <a:buFont typeface="Arial" panose="020B0604020202020204" pitchFamily="34" charset="0"/>
              <a:buChar char="•"/>
            </a:pPr>
            <a:r>
              <a:rPr lang="en-US" sz="2800" dirty="0"/>
              <a:t>The Poll Book Judge must be notified to designate the spoiled ballot in the Poll Book and to enter the new ballot number on the same line as the previous ballot. </a:t>
            </a:r>
          </a:p>
        </p:txBody>
      </p:sp>
      <p:pic>
        <p:nvPicPr>
          <p:cNvPr id="5" name="Picture 3">
            <a:extLst>
              <a:ext uri="{FF2B5EF4-FFF2-40B4-BE49-F238E27FC236}">
                <a16:creationId xmlns:a16="http://schemas.microsoft.com/office/drawing/2014/main" id="{84847ECB-0C9F-4F8F-9099-118D923FD5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1790" y="4851671"/>
            <a:ext cx="1848899" cy="1744849"/>
          </a:xfrm>
          <a:prstGeom prst="rect">
            <a:avLst/>
          </a:prstGeom>
          <a:noFill/>
          <a:ln>
            <a:noFill/>
          </a:ln>
          <a:effectLst>
            <a:softEdge rad="762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D43AA974-85AC-409B-9A21-950BCB1B9FAD}"/>
              </a:ext>
            </a:extLst>
          </p:cNvPr>
          <p:cNvSpPr txBox="1"/>
          <p:nvPr/>
        </p:nvSpPr>
        <p:spPr>
          <a:xfrm rot="3501467">
            <a:off x="9024750" y="5250425"/>
            <a:ext cx="114300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BALLOT</a:t>
            </a:r>
          </a:p>
        </p:txBody>
      </p:sp>
    </p:spTree>
    <p:extLst>
      <p:ext uri="{BB962C8B-B14F-4D97-AF65-F5344CB8AC3E}">
        <p14:creationId xmlns:p14="http://schemas.microsoft.com/office/powerpoint/2010/main" val="6671206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8FD33-5A60-4678-BE7D-D2453DF82F87}"/>
              </a:ext>
            </a:extLst>
          </p:cNvPr>
          <p:cNvSpPr>
            <a:spLocks noGrp="1"/>
          </p:cNvSpPr>
          <p:nvPr>
            <p:ph type="title"/>
          </p:nvPr>
        </p:nvSpPr>
        <p:spPr>
          <a:xfrm>
            <a:off x="1436914" y="44865"/>
            <a:ext cx="10459617" cy="1752599"/>
          </a:xfrm>
        </p:spPr>
        <p:txBody>
          <a:bodyPr>
            <a:normAutofit/>
          </a:bodyPr>
          <a:lstStyle/>
          <a:p>
            <a:r>
              <a:rPr lang="en-US" sz="4400" b="1" dirty="0">
                <a:latin typeface="Perpetua" panose="02020502060401020303" pitchFamily="18" charset="0"/>
              </a:rPr>
              <a:t>Ballot Judge – Spoiled Ballots Continued…</a:t>
            </a:r>
          </a:p>
        </p:txBody>
      </p:sp>
      <p:sp>
        <p:nvSpPr>
          <p:cNvPr id="4" name="TextBox 3">
            <a:extLst>
              <a:ext uri="{FF2B5EF4-FFF2-40B4-BE49-F238E27FC236}">
                <a16:creationId xmlns:a16="http://schemas.microsoft.com/office/drawing/2014/main" id="{4FA518AF-D3B5-4B55-A8DD-5D3AEC3AFD06}"/>
              </a:ext>
            </a:extLst>
          </p:cNvPr>
          <p:cNvSpPr txBox="1"/>
          <p:nvPr/>
        </p:nvSpPr>
        <p:spPr>
          <a:xfrm>
            <a:off x="2459121" y="1988237"/>
            <a:ext cx="8163302" cy="3108543"/>
          </a:xfrm>
          <a:prstGeom prst="rect">
            <a:avLst/>
          </a:prstGeom>
          <a:noFill/>
        </p:spPr>
        <p:txBody>
          <a:bodyPr wrap="square">
            <a:spAutoFit/>
          </a:bodyPr>
          <a:lstStyle/>
          <a:p>
            <a:r>
              <a:rPr lang="en-US" sz="2800" dirty="0">
                <a:ea typeface="Verdana" panose="020B0604030504040204" pitchFamily="34" charset="0"/>
                <a:cs typeface="Verdana" panose="020B0604030504040204" pitchFamily="34" charset="0"/>
              </a:rPr>
              <a:t>The elector should write “spoiled” on the spoiled ballot, and the ballot judge may write “spoiled” on the stub.</a:t>
            </a:r>
            <a:br>
              <a:rPr lang="en-US" sz="2800" dirty="0">
                <a:ea typeface="Verdana" panose="020B0604030504040204" pitchFamily="34" charset="0"/>
                <a:cs typeface="Verdana" panose="020B0604030504040204" pitchFamily="34" charset="0"/>
              </a:rPr>
            </a:br>
            <a:endParaRPr lang="en-US" sz="2800" dirty="0">
              <a:ea typeface="Verdana" panose="020B0604030504040204" pitchFamily="34" charset="0"/>
              <a:cs typeface="Verdana" panose="020B0604030504040204" pitchFamily="34" charset="0"/>
            </a:endParaRPr>
          </a:p>
          <a:p>
            <a:r>
              <a:rPr lang="en-US" sz="2800" dirty="0">
                <a:ea typeface="Verdana" panose="020B0604030504040204" pitchFamily="34" charset="0"/>
                <a:cs typeface="Verdana" panose="020B0604030504040204" pitchFamily="34" charset="0"/>
              </a:rPr>
              <a:t>The spoiled ballot should be placed in the unvoted / spoiled ballot envelope and placed in the orange transport bag.</a:t>
            </a:r>
            <a:endParaRPr lang="en-US" sz="6600"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389654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pic>
        <p:nvPicPr>
          <p:cNvPr id="4100" name="Picture 4" descr="5,600+ Film Reel Strip Stock Illustrations, Royalty-Free Vector Graphics &amp; Clip  Art - iStock">
            <a:extLst>
              <a:ext uri="{FF2B5EF4-FFF2-40B4-BE49-F238E27FC236}">
                <a16:creationId xmlns:a16="http://schemas.microsoft.com/office/drawing/2014/main" id="{81A70BA9-4CE5-4E18-B027-B7C57EC8B0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1">
            <a:extLst>
              <a:ext uri="{FF2B5EF4-FFF2-40B4-BE49-F238E27FC236}">
                <a16:creationId xmlns:a16="http://schemas.microsoft.com/office/drawing/2014/main" id="{32595D30-AC90-4D47-B435-28860A2BC2F0}"/>
              </a:ext>
            </a:extLst>
          </p:cNvPr>
          <p:cNvSpPr>
            <a:spLocks noGrp="1"/>
          </p:cNvSpPr>
          <p:nvPr>
            <p:ph type="title"/>
          </p:nvPr>
        </p:nvSpPr>
        <p:spPr>
          <a:xfrm>
            <a:off x="4140768" y="4659549"/>
            <a:ext cx="4080932" cy="2051648"/>
          </a:xfrm>
        </p:spPr>
        <p:txBody>
          <a:bodyPr vert="horz" lIns="91440" tIns="45720" rIns="91440" bIns="45720" rtlCol="0" anchor="b">
            <a:normAutofit/>
          </a:bodyPr>
          <a:lstStyle/>
          <a:p>
            <a:r>
              <a:rPr lang="en-US" sz="6000" dirty="0">
                <a:solidFill>
                  <a:schemeClr val="tx2"/>
                </a:solidFill>
                <a:latin typeface="Perpetua" panose="02020502060401020303" pitchFamily="18" charset="0"/>
              </a:rPr>
              <a:t>Spoiled Ballot Video</a:t>
            </a:r>
          </a:p>
        </p:txBody>
      </p:sp>
    </p:spTree>
    <p:extLst>
      <p:ext uri="{BB962C8B-B14F-4D97-AF65-F5344CB8AC3E}">
        <p14:creationId xmlns:p14="http://schemas.microsoft.com/office/powerpoint/2010/main" val="26259248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26238-B31F-428B-90BF-B6FD4B8490FA}"/>
              </a:ext>
            </a:extLst>
          </p:cNvPr>
          <p:cNvSpPr>
            <a:spLocks noGrp="1"/>
          </p:cNvSpPr>
          <p:nvPr>
            <p:ph type="title"/>
          </p:nvPr>
        </p:nvSpPr>
        <p:spPr>
          <a:xfrm>
            <a:off x="2653145" y="193964"/>
            <a:ext cx="8143296" cy="1433944"/>
          </a:xfrm>
        </p:spPr>
        <p:txBody>
          <a:bodyPr>
            <a:normAutofit/>
          </a:bodyPr>
          <a:lstStyle/>
          <a:p>
            <a:r>
              <a:rPr lang="en-US" sz="6000" b="1" dirty="0">
                <a:latin typeface="Perpetua" panose="02020502060401020303" pitchFamily="18" charset="0"/>
              </a:rPr>
              <a:t>Ballot Box Judge Duties</a:t>
            </a:r>
          </a:p>
        </p:txBody>
      </p:sp>
      <p:sp>
        <p:nvSpPr>
          <p:cNvPr id="3" name="Text Placeholder 2">
            <a:extLst>
              <a:ext uri="{FF2B5EF4-FFF2-40B4-BE49-F238E27FC236}">
                <a16:creationId xmlns:a16="http://schemas.microsoft.com/office/drawing/2014/main" id="{C0D7E70C-FE1F-4072-8CAF-74F72DD03E5E}"/>
              </a:ext>
            </a:extLst>
          </p:cNvPr>
          <p:cNvSpPr>
            <a:spLocks noGrp="1"/>
          </p:cNvSpPr>
          <p:nvPr>
            <p:ph type="body" idx="1"/>
          </p:nvPr>
        </p:nvSpPr>
        <p:spPr>
          <a:xfrm>
            <a:off x="1484312" y="1371600"/>
            <a:ext cx="10018713" cy="4925291"/>
          </a:xfrm>
        </p:spPr>
        <p:txBody>
          <a:bodyPr>
            <a:normAutofit/>
          </a:bodyPr>
          <a:lstStyle/>
          <a:p>
            <a:pPr marL="457200" indent="-457200" algn="l">
              <a:buFont typeface="+mj-lt"/>
              <a:buAutoNum type="arabicPeriod"/>
            </a:pPr>
            <a:r>
              <a:rPr lang="en-US" dirty="0"/>
              <a:t>Greet the Voter</a:t>
            </a:r>
          </a:p>
          <a:p>
            <a:pPr marL="457200" indent="-457200" algn="l">
              <a:buFont typeface="+mj-lt"/>
              <a:buAutoNum type="arabicPeriod"/>
            </a:pPr>
            <a:r>
              <a:rPr lang="en-US" dirty="0"/>
              <a:t>Collect their ballot(s) </a:t>
            </a:r>
          </a:p>
          <a:p>
            <a:pPr marL="914400" lvl="1" indent="-457200">
              <a:buFont typeface="Arial" panose="020B0604020202020204" pitchFamily="34" charset="0"/>
              <a:buChar char="•"/>
            </a:pPr>
            <a:r>
              <a:rPr lang="en-US" dirty="0"/>
              <a:t>Ballots should be in the secrecy sleeves with the stubs out for removal</a:t>
            </a:r>
          </a:p>
          <a:p>
            <a:pPr marL="457200" indent="-457200" algn="l">
              <a:buFont typeface="+mj-lt"/>
              <a:buAutoNum type="arabicPeriod"/>
            </a:pPr>
            <a:r>
              <a:rPr lang="en-US" dirty="0"/>
              <a:t>If Primary – Review:</a:t>
            </a:r>
          </a:p>
          <a:p>
            <a:pPr marL="800100" lvl="1" indent="-342900">
              <a:buFont typeface="Arial" panose="020B0604020202020204" pitchFamily="34" charset="0"/>
              <a:buChar char="•"/>
            </a:pPr>
            <a:r>
              <a:rPr lang="en-US" dirty="0"/>
              <a:t>The voter voted one party ballot and it is in the correct sleeve (yellow)</a:t>
            </a:r>
          </a:p>
          <a:p>
            <a:pPr marL="800100" lvl="1" indent="-342900">
              <a:buFont typeface="Arial" panose="020B0604020202020204" pitchFamily="34" charset="0"/>
              <a:buChar char="•"/>
            </a:pPr>
            <a:r>
              <a:rPr lang="en-US" dirty="0"/>
              <a:t>The unvoted party ballots are in the correct sleeve (purple)</a:t>
            </a:r>
          </a:p>
          <a:p>
            <a:pPr marL="457200" indent="-457200" algn="l">
              <a:buFont typeface="+mj-lt"/>
              <a:buAutoNum type="arabicPeriod"/>
            </a:pPr>
            <a:r>
              <a:rPr lang="en-US" dirty="0"/>
              <a:t>Remove the stub(s) from all of the ballot(s)</a:t>
            </a:r>
          </a:p>
          <a:p>
            <a:pPr marL="457200" indent="-457200" algn="l">
              <a:buFont typeface="+mj-lt"/>
              <a:buAutoNum type="arabicPeriod"/>
            </a:pPr>
            <a:r>
              <a:rPr lang="en-US" dirty="0"/>
              <a:t>Have the voter deposit their voted ballot into the black ballot box.</a:t>
            </a:r>
          </a:p>
          <a:p>
            <a:pPr marL="457200" indent="-457200" algn="l">
              <a:buFont typeface="+mj-lt"/>
              <a:buAutoNum type="arabicPeriod"/>
            </a:pPr>
            <a:r>
              <a:rPr lang="en-US" dirty="0"/>
              <a:t>Deposit the stub(s) into the stub box.</a:t>
            </a:r>
          </a:p>
          <a:p>
            <a:pPr marL="800100" lvl="1" indent="-342900">
              <a:buFont typeface="Arial" panose="020B0604020202020204" pitchFamily="34" charset="0"/>
              <a:buChar char="•"/>
            </a:pPr>
            <a:r>
              <a:rPr lang="en-US" dirty="0"/>
              <a:t>(If Primary) Deposit the Unvoted Party Ballot(s) and Stub(s) into the Stub Box</a:t>
            </a:r>
          </a:p>
          <a:p>
            <a:pPr marL="457200" indent="-457200" algn="l">
              <a:buFont typeface="+mj-lt"/>
              <a:buAutoNum type="arabicPeriod"/>
            </a:pPr>
            <a:r>
              <a:rPr lang="en-US" dirty="0"/>
              <a:t>Give the Voter an “I Voted” sticker.</a:t>
            </a:r>
          </a:p>
          <a:p>
            <a:pPr marL="342900"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31804803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C6011-E277-4714-BF6A-DD6B42F2CDDE}"/>
              </a:ext>
            </a:extLst>
          </p:cNvPr>
          <p:cNvSpPr>
            <a:spLocks noGrp="1"/>
          </p:cNvSpPr>
          <p:nvPr>
            <p:ph type="title"/>
          </p:nvPr>
        </p:nvSpPr>
        <p:spPr>
          <a:xfrm>
            <a:off x="1595406" y="190144"/>
            <a:ext cx="10214882" cy="1752599"/>
          </a:xfrm>
        </p:spPr>
        <p:txBody>
          <a:bodyPr>
            <a:normAutofit fontScale="90000"/>
          </a:bodyPr>
          <a:lstStyle/>
          <a:p>
            <a:r>
              <a:rPr lang="en-US" sz="6000" b="1" dirty="0">
                <a:latin typeface="Perpetua" panose="02020502060401020303" pitchFamily="18" charset="0"/>
              </a:rPr>
              <a:t>Ballot Box Judge – Spoiled Ballot</a:t>
            </a:r>
          </a:p>
        </p:txBody>
      </p:sp>
      <p:sp>
        <p:nvSpPr>
          <p:cNvPr id="4" name="TextBox 3">
            <a:extLst>
              <a:ext uri="{FF2B5EF4-FFF2-40B4-BE49-F238E27FC236}">
                <a16:creationId xmlns:a16="http://schemas.microsoft.com/office/drawing/2014/main" id="{472161E4-B042-4187-9B7C-5FDC11AB28BE}"/>
              </a:ext>
            </a:extLst>
          </p:cNvPr>
          <p:cNvSpPr txBox="1"/>
          <p:nvPr/>
        </p:nvSpPr>
        <p:spPr>
          <a:xfrm>
            <a:off x="2085174" y="2167276"/>
            <a:ext cx="8853443" cy="3539430"/>
          </a:xfrm>
          <a:prstGeom prst="rect">
            <a:avLst/>
          </a:prstGeom>
          <a:noFill/>
        </p:spPr>
        <p:txBody>
          <a:bodyPr wrap="square">
            <a:spAutoFit/>
          </a:bodyPr>
          <a:lstStyle/>
          <a:p>
            <a:r>
              <a:rPr lang="en-US" sz="3200" b="1" dirty="0"/>
              <a:t>Spoiled Ballot </a:t>
            </a:r>
            <a:r>
              <a:rPr lang="en-US" sz="3200" dirty="0"/>
              <a:t>- If an elector spoils or damages their ballot, a new ballot </a:t>
            </a:r>
            <a:r>
              <a:rPr lang="en-US" sz="3200" u="sng" dirty="0"/>
              <a:t>must</a:t>
            </a:r>
            <a:r>
              <a:rPr lang="en-US" sz="3200" dirty="0"/>
              <a:t> be provided to them upon request. </a:t>
            </a:r>
          </a:p>
          <a:p>
            <a:pPr lvl="1"/>
            <a:r>
              <a:rPr lang="en-US" sz="3200" b="1" dirty="0"/>
              <a:t>Note: </a:t>
            </a:r>
            <a:r>
              <a:rPr lang="en-US" sz="3200" dirty="0"/>
              <a:t>no stickers or labels may be placed on the ballot, a new ballot must be issued. </a:t>
            </a:r>
          </a:p>
          <a:p>
            <a:pPr lvl="1"/>
            <a:r>
              <a:rPr lang="en-US" sz="3200" dirty="0"/>
              <a:t>The elector must return to the ballot judge to receive a new ballot.</a:t>
            </a:r>
          </a:p>
        </p:txBody>
      </p:sp>
    </p:spTree>
    <p:extLst>
      <p:ext uri="{BB962C8B-B14F-4D97-AF65-F5344CB8AC3E}">
        <p14:creationId xmlns:p14="http://schemas.microsoft.com/office/powerpoint/2010/main" val="2707046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ECDBD-C461-4E3F-8355-F708497BF960}"/>
              </a:ext>
            </a:extLst>
          </p:cNvPr>
          <p:cNvSpPr>
            <a:spLocks noGrp="1"/>
          </p:cNvSpPr>
          <p:nvPr>
            <p:ph type="title"/>
          </p:nvPr>
        </p:nvSpPr>
        <p:spPr>
          <a:xfrm>
            <a:off x="1388619" y="1905000"/>
            <a:ext cx="10018711" cy="3048000"/>
          </a:xfrm>
        </p:spPr>
        <p:txBody>
          <a:bodyPr/>
          <a:lstStyle/>
          <a:p>
            <a:r>
              <a:rPr lang="en-US" dirty="0"/>
              <a:t>MCA 2-16-102: Candidates must be registered to vote to run for office. </a:t>
            </a:r>
          </a:p>
        </p:txBody>
      </p:sp>
    </p:spTree>
    <p:extLst>
      <p:ext uri="{BB962C8B-B14F-4D97-AF65-F5344CB8AC3E}">
        <p14:creationId xmlns:p14="http://schemas.microsoft.com/office/powerpoint/2010/main" val="38391670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47E6ED6A-9F84-41CF-BEB1-FABC132FB5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88654">
            <a:off x="10404571" y="5294359"/>
            <a:ext cx="1435200" cy="143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862CF140-FD1A-426E-B9FC-81F62A1E456A}"/>
              </a:ext>
            </a:extLst>
          </p:cNvPr>
          <p:cNvSpPr>
            <a:spLocks noGrp="1"/>
          </p:cNvSpPr>
          <p:nvPr>
            <p:ph type="title"/>
          </p:nvPr>
        </p:nvSpPr>
        <p:spPr>
          <a:xfrm>
            <a:off x="1545266" y="190144"/>
            <a:ext cx="10018713" cy="1752599"/>
          </a:xfrm>
        </p:spPr>
        <p:txBody>
          <a:bodyPr>
            <a:normAutofit/>
          </a:bodyPr>
          <a:lstStyle/>
          <a:p>
            <a:r>
              <a:rPr lang="en-US" sz="5400" b="1" dirty="0">
                <a:latin typeface="Perpetua" panose="02020502060401020303" pitchFamily="18" charset="0"/>
              </a:rPr>
              <a:t>Ballot Box Judge – Hand Counted Ballots</a:t>
            </a:r>
          </a:p>
        </p:txBody>
      </p:sp>
      <p:sp>
        <p:nvSpPr>
          <p:cNvPr id="4" name="TextBox 3">
            <a:extLst>
              <a:ext uri="{FF2B5EF4-FFF2-40B4-BE49-F238E27FC236}">
                <a16:creationId xmlns:a16="http://schemas.microsoft.com/office/drawing/2014/main" id="{A80C8B3D-F226-4193-A2C1-937BB71FFC9F}"/>
              </a:ext>
            </a:extLst>
          </p:cNvPr>
          <p:cNvSpPr txBox="1"/>
          <p:nvPr/>
        </p:nvSpPr>
        <p:spPr>
          <a:xfrm>
            <a:off x="1768977" y="1942743"/>
            <a:ext cx="9571289" cy="3736407"/>
          </a:xfrm>
          <a:prstGeom prst="rect">
            <a:avLst/>
          </a:prstGeom>
          <a:noFill/>
        </p:spPr>
        <p:txBody>
          <a:bodyPr wrap="square">
            <a:spAutoFit/>
          </a:bodyPr>
          <a:lstStyle/>
          <a:p>
            <a:pPr marL="0" lvl="1" indent="0" algn="ctr" fontAlgn="base">
              <a:lnSpc>
                <a:spcPct val="90000"/>
              </a:lnSpc>
              <a:spcBef>
                <a:spcPct val="20000"/>
              </a:spcBef>
              <a:spcAft>
                <a:spcPct val="0"/>
              </a:spcAft>
              <a:buClrTx/>
              <a:buSzTx/>
              <a:buNone/>
            </a:pPr>
            <a:r>
              <a:rPr lang="en-US" sz="3200" kern="0" dirty="0">
                <a:solidFill>
                  <a:srgbClr val="000000"/>
                </a:solidFill>
              </a:rPr>
              <a:t>Carbon County does not offer this option. If a voter asks for this option, there are manila envelopes in the black file box marked “hand-count”. Have the elector place the ballot in the envelope, deposit it in the ballot box to be transferred to Counting Center.</a:t>
            </a:r>
          </a:p>
          <a:p>
            <a:pPr marL="0" lvl="1" indent="0" algn="ctr" fontAlgn="base">
              <a:lnSpc>
                <a:spcPct val="90000"/>
              </a:lnSpc>
              <a:spcBef>
                <a:spcPct val="20000"/>
              </a:spcBef>
              <a:spcAft>
                <a:spcPct val="0"/>
              </a:spcAft>
              <a:buClrTx/>
              <a:buSzTx/>
              <a:buNone/>
            </a:pPr>
            <a:r>
              <a:rPr lang="en-US" sz="3200" kern="0" dirty="0">
                <a:solidFill>
                  <a:srgbClr val="000000"/>
                </a:solidFill>
              </a:rPr>
              <a:t>There are copies of our policy in the black file box, give the elector a copy of the policy and they can contact our office with questions.</a:t>
            </a:r>
          </a:p>
        </p:txBody>
      </p:sp>
      <p:sp>
        <p:nvSpPr>
          <p:cNvPr id="6" name="TextBox 5">
            <a:extLst>
              <a:ext uri="{FF2B5EF4-FFF2-40B4-BE49-F238E27FC236}">
                <a16:creationId xmlns:a16="http://schemas.microsoft.com/office/drawing/2014/main" id="{041618A0-EBB9-478F-868C-FD2B8A6C5BF9}"/>
              </a:ext>
            </a:extLst>
          </p:cNvPr>
          <p:cNvSpPr txBox="1"/>
          <p:nvPr/>
        </p:nvSpPr>
        <p:spPr>
          <a:xfrm rot="660379">
            <a:off x="10607080" y="5757755"/>
            <a:ext cx="894613" cy="738664"/>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HAND COUNT ONLY</a:t>
            </a:r>
          </a:p>
        </p:txBody>
      </p:sp>
    </p:spTree>
    <p:extLst>
      <p:ext uri="{BB962C8B-B14F-4D97-AF65-F5344CB8AC3E}">
        <p14:creationId xmlns:p14="http://schemas.microsoft.com/office/powerpoint/2010/main" val="37394264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82626D5-8AAC-43B2-8184-2FEC23A11598}"/>
              </a:ext>
            </a:extLst>
          </p:cNvPr>
          <p:cNvPicPr>
            <a:picLocks noGrp="1" noChangeAspect="1"/>
          </p:cNvPicPr>
          <p:nvPr>
            <p:ph idx="1"/>
          </p:nvPr>
        </p:nvPicPr>
        <p:blipFill>
          <a:blip r:embed="rId2"/>
          <a:stretch>
            <a:fillRect/>
          </a:stretch>
        </p:blipFill>
        <p:spPr>
          <a:xfrm>
            <a:off x="4268150" y="315410"/>
            <a:ext cx="4910574" cy="5838628"/>
          </a:xfrm>
          <a:prstGeom prst="rect">
            <a:avLst/>
          </a:prstGeom>
        </p:spPr>
      </p:pic>
    </p:spTree>
    <p:extLst>
      <p:ext uri="{BB962C8B-B14F-4D97-AF65-F5344CB8AC3E}">
        <p14:creationId xmlns:p14="http://schemas.microsoft.com/office/powerpoint/2010/main" val="27875208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pic>
        <p:nvPicPr>
          <p:cNvPr id="5122" name="Picture 2" descr="5,600+ Film Reel Strip Stock Illustrations, Royalty-Free Vector Graphics &amp; Clip  Art - iStock">
            <a:extLst>
              <a:ext uri="{FF2B5EF4-FFF2-40B4-BE49-F238E27FC236}">
                <a16:creationId xmlns:a16="http://schemas.microsoft.com/office/drawing/2014/main" id="{B4BFC3A1-D3CC-4A46-82C6-CC3D192961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308"/>
            <a:ext cx="12266579" cy="6876308"/>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1">
            <a:extLst>
              <a:ext uri="{FF2B5EF4-FFF2-40B4-BE49-F238E27FC236}">
                <a16:creationId xmlns:a16="http://schemas.microsoft.com/office/drawing/2014/main" id="{2FF000E3-5D79-4902-9368-4BE066CAE126}"/>
              </a:ext>
            </a:extLst>
          </p:cNvPr>
          <p:cNvSpPr>
            <a:spLocks noGrp="1"/>
          </p:cNvSpPr>
          <p:nvPr>
            <p:ph type="title"/>
          </p:nvPr>
        </p:nvSpPr>
        <p:spPr>
          <a:xfrm>
            <a:off x="4055534" y="4834646"/>
            <a:ext cx="4080932" cy="1924257"/>
          </a:xfrm>
        </p:spPr>
        <p:txBody>
          <a:bodyPr vert="horz" lIns="91440" tIns="45720" rIns="91440" bIns="45720" rtlCol="0" anchor="b">
            <a:normAutofit/>
          </a:bodyPr>
          <a:lstStyle/>
          <a:p>
            <a:r>
              <a:rPr lang="en-US" sz="6000" b="1" dirty="0">
                <a:solidFill>
                  <a:schemeClr val="tx2"/>
                </a:solidFill>
                <a:latin typeface="Perpetua" panose="02020502060401020303" pitchFamily="18" charset="0"/>
              </a:rPr>
              <a:t>Ballot Box Judge Video</a:t>
            </a:r>
          </a:p>
        </p:txBody>
      </p:sp>
    </p:spTree>
    <p:extLst>
      <p:ext uri="{BB962C8B-B14F-4D97-AF65-F5344CB8AC3E}">
        <p14:creationId xmlns:p14="http://schemas.microsoft.com/office/powerpoint/2010/main" val="1563429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pic>
        <p:nvPicPr>
          <p:cNvPr id="7172" name="Picture 4" descr="Time For A Break Cliparts, Stock Vector and Royalty Free Time For A Break  Illustrations">
            <a:extLst>
              <a:ext uri="{FF2B5EF4-FFF2-40B4-BE49-F238E27FC236}">
                <a16:creationId xmlns:a16="http://schemas.microsoft.com/office/drawing/2014/main" id="{A68773AB-30F8-41E2-8694-47403D9A5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3896" y="723477"/>
            <a:ext cx="5411045" cy="5411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7270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71B84-BD38-4B20-9F85-65850AF8ACAC}"/>
              </a:ext>
            </a:extLst>
          </p:cNvPr>
          <p:cNvSpPr>
            <a:spLocks noGrp="1"/>
          </p:cNvSpPr>
          <p:nvPr>
            <p:ph type="title"/>
          </p:nvPr>
        </p:nvSpPr>
        <p:spPr>
          <a:xfrm>
            <a:off x="1484312" y="685800"/>
            <a:ext cx="4278928" cy="1752599"/>
          </a:xfrm>
        </p:spPr>
        <p:txBody>
          <a:bodyPr vert="horz" lIns="91440" tIns="45720" rIns="91440" bIns="45720" rtlCol="0" anchor="ctr">
            <a:normAutofit/>
          </a:bodyPr>
          <a:lstStyle/>
          <a:p>
            <a:r>
              <a:rPr lang="en-US" sz="5400" b="1" dirty="0">
                <a:latin typeface="Perpetua" panose="02020502060401020303" pitchFamily="18" charset="0"/>
              </a:rPr>
              <a:t>Provisional Judge</a:t>
            </a:r>
          </a:p>
        </p:txBody>
      </p:sp>
      <p:sp>
        <p:nvSpPr>
          <p:cNvPr id="4" name="TextBox 3">
            <a:extLst>
              <a:ext uri="{FF2B5EF4-FFF2-40B4-BE49-F238E27FC236}">
                <a16:creationId xmlns:a16="http://schemas.microsoft.com/office/drawing/2014/main" id="{BBA20247-FEAB-4DB1-A32B-E74AB2A504EB}"/>
              </a:ext>
            </a:extLst>
          </p:cNvPr>
          <p:cNvSpPr txBox="1"/>
          <p:nvPr/>
        </p:nvSpPr>
        <p:spPr>
          <a:xfrm>
            <a:off x="1484310" y="2666999"/>
            <a:ext cx="4278929" cy="3124201"/>
          </a:xfrm>
          <a:prstGeom prst="rect">
            <a:avLst/>
          </a:prstGeom>
        </p:spPr>
        <p:txBody>
          <a:bodyPr vert="horz" lIns="91440" tIns="45720" rIns="91440" bIns="45720" rtlCol="0" anchor="ctr">
            <a:normAutofit/>
          </a:bodyPr>
          <a:lstStyle/>
          <a:p>
            <a:pPr>
              <a:spcBef>
                <a:spcPct val="20000"/>
              </a:spcBef>
              <a:spcAft>
                <a:spcPts val="600"/>
              </a:spcAft>
              <a:buClr>
                <a:schemeClr val="accent1">
                  <a:lumMod val="75000"/>
                </a:schemeClr>
              </a:buClr>
              <a:buSzPct val="145000"/>
              <a:buFont typeface="Arial"/>
              <a:buChar char="•"/>
            </a:pPr>
            <a:r>
              <a:rPr lang="en-US" sz="2800" dirty="0"/>
              <a:t>To understand the Provisional Judge duties, let’s learn more about the meaning of provisional and the provisional balloting process. </a:t>
            </a:r>
          </a:p>
        </p:txBody>
      </p:sp>
      <p:pic>
        <p:nvPicPr>
          <p:cNvPr id="5" name="Picture 3">
            <a:extLst>
              <a:ext uri="{FF2B5EF4-FFF2-40B4-BE49-F238E27FC236}">
                <a16:creationId xmlns:a16="http://schemas.microsoft.com/office/drawing/2014/main" id="{83A682A2-D7D0-45CD-B43B-D0E9BC4DA9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656" r="-2" b="-2"/>
          <a:stretch/>
        </p:blipFill>
        <p:spPr bwMode="auto">
          <a:xfrm>
            <a:off x="6434407" y="1011765"/>
            <a:ext cx="4744154" cy="4546708"/>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171155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6C035-FB75-4EA8-8290-BBC138B401A9}"/>
              </a:ext>
            </a:extLst>
          </p:cNvPr>
          <p:cNvSpPr>
            <a:spLocks noGrp="1"/>
          </p:cNvSpPr>
          <p:nvPr>
            <p:ph type="title"/>
          </p:nvPr>
        </p:nvSpPr>
        <p:spPr>
          <a:xfrm>
            <a:off x="1850071" y="126981"/>
            <a:ext cx="10018713" cy="1752599"/>
          </a:xfrm>
        </p:spPr>
        <p:txBody>
          <a:bodyPr>
            <a:normAutofit/>
          </a:bodyPr>
          <a:lstStyle/>
          <a:p>
            <a:r>
              <a:rPr lang="en-US" sz="4800" b="1" dirty="0">
                <a:latin typeface="Perpetua" panose="02020502060401020303" pitchFamily="18" charset="0"/>
              </a:rPr>
              <a:t>Many Meanings of “Provisional”</a:t>
            </a:r>
          </a:p>
        </p:txBody>
      </p:sp>
      <p:sp>
        <p:nvSpPr>
          <p:cNvPr id="4" name="TextBox 3">
            <a:extLst>
              <a:ext uri="{FF2B5EF4-FFF2-40B4-BE49-F238E27FC236}">
                <a16:creationId xmlns:a16="http://schemas.microsoft.com/office/drawing/2014/main" id="{6532263E-33FD-463A-932A-65A940F4A729}"/>
              </a:ext>
            </a:extLst>
          </p:cNvPr>
          <p:cNvSpPr txBox="1"/>
          <p:nvPr/>
        </p:nvSpPr>
        <p:spPr>
          <a:xfrm>
            <a:off x="1850071" y="2035028"/>
            <a:ext cx="9525065" cy="4154984"/>
          </a:xfrm>
          <a:prstGeom prst="rect">
            <a:avLst/>
          </a:prstGeom>
          <a:noFill/>
        </p:spPr>
        <p:txBody>
          <a:bodyPr wrap="square">
            <a:spAutoFit/>
          </a:bodyPr>
          <a:lstStyle/>
          <a:p>
            <a:pPr marL="342900" indent="-342900">
              <a:buFont typeface="Arial" panose="020B0604020202020204" pitchFamily="34" charset="0"/>
              <a:buChar char="•"/>
            </a:pPr>
            <a:r>
              <a:rPr lang="en-US" sz="2400" b="1" dirty="0"/>
              <a:t>Provisionally Registered Voter</a:t>
            </a:r>
            <a:r>
              <a:rPr lang="en-US" sz="2400" dirty="0"/>
              <a:t>: A voter whose verifying information (DL# or last four of SS#) could not be verified when registering to vote.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b="1" dirty="0"/>
              <a:t>Provisional Ballot</a:t>
            </a:r>
            <a:r>
              <a:rPr lang="en-US" sz="2400" dirty="0"/>
              <a:t>: Provides the opportunity for a voter to cast a ballot on Election Day, but is not counted until the reason for voting a provisional ballot can be resolved. </a:t>
            </a:r>
            <a:br>
              <a:rPr lang="en-US" sz="2400" dirty="0"/>
            </a:br>
            <a:endParaRPr lang="en-US" sz="2400" dirty="0"/>
          </a:p>
          <a:p>
            <a:pPr marL="342900" indent="-342900">
              <a:buFont typeface="Arial" panose="020B0604020202020204" pitchFamily="34" charset="0"/>
              <a:buChar char="•"/>
            </a:pPr>
            <a:r>
              <a:rPr lang="en-US" sz="2400" b="1" dirty="0"/>
              <a:t>Counting Provisional Ballots</a:t>
            </a:r>
            <a:r>
              <a:rPr lang="en-US" sz="2400" dirty="0"/>
              <a:t>: Provisional ballots not resolved on Election Day are reviewed and researched by the Elections Office the days after the election. If accepted, they are counted the Monday following the election. </a:t>
            </a:r>
          </a:p>
        </p:txBody>
      </p:sp>
    </p:spTree>
    <p:extLst>
      <p:ext uri="{BB962C8B-B14F-4D97-AF65-F5344CB8AC3E}">
        <p14:creationId xmlns:p14="http://schemas.microsoft.com/office/powerpoint/2010/main" val="17118351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CAF90-AE3E-4356-A25B-A73C5766CBE3}"/>
              </a:ext>
            </a:extLst>
          </p:cNvPr>
          <p:cNvSpPr>
            <a:spLocks noGrp="1"/>
          </p:cNvSpPr>
          <p:nvPr>
            <p:ph type="title"/>
          </p:nvPr>
        </p:nvSpPr>
        <p:spPr>
          <a:xfrm>
            <a:off x="1758631" y="109728"/>
            <a:ext cx="10018713" cy="1752599"/>
          </a:xfrm>
        </p:spPr>
        <p:txBody>
          <a:bodyPr>
            <a:normAutofit/>
          </a:bodyPr>
          <a:lstStyle/>
          <a:p>
            <a:r>
              <a:rPr lang="en-US" sz="4800" b="1" dirty="0">
                <a:latin typeface="Perpetua" panose="02020502060401020303" pitchFamily="18" charset="0"/>
              </a:rPr>
              <a:t>Why a Voter Votes a Provisional Ballot</a:t>
            </a:r>
          </a:p>
        </p:txBody>
      </p:sp>
      <p:sp>
        <p:nvSpPr>
          <p:cNvPr id="4" name="TextBox 3">
            <a:extLst>
              <a:ext uri="{FF2B5EF4-FFF2-40B4-BE49-F238E27FC236}">
                <a16:creationId xmlns:a16="http://schemas.microsoft.com/office/drawing/2014/main" id="{FE0ED888-C639-48F7-8987-050E0A4872D3}"/>
              </a:ext>
            </a:extLst>
          </p:cNvPr>
          <p:cNvSpPr txBox="1"/>
          <p:nvPr/>
        </p:nvSpPr>
        <p:spPr>
          <a:xfrm>
            <a:off x="2020824" y="1720840"/>
            <a:ext cx="9336024" cy="4524315"/>
          </a:xfrm>
          <a:prstGeom prst="rect">
            <a:avLst/>
          </a:prstGeom>
          <a:noFill/>
        </p:spPr>
        <p:txBody>
          <a:bodyPr wrap="square">
            <a:spAutoFit/>
          </a:bodyPr>
          <a:lstStyle/>
          <a:p>
            <a:pPr marL="342900" indent="-342900">
              <a:buFont typeface="Arial" panose="020B0604020202020204" pitchFamily="34" charset="0"/>
              <a:buChar char="•"/>
            </a:pPr>
            <a:r>
              <a:rPr lang="en-US" sz="2400" dirty="0"/>
              <a:t>The voter did not have appropriate ID </a:t>
            </a:r>
            <a:br>
              <a:rPr lang="en-US" sz="2400" dirty="0"/>
            </a:br>
            <a:endParaRPr lang="en-US" sz="2400" dirty="0"/>
          </a:p>
          <a:p>
            <a:pPr marL="342900" indent="-342900">
              <a:buFont typeface="Arial" panose="020B0604020202020204" pitchFamily="34" charset="0"/>
              <a:buChar char="•"/>
            </a:pPr>
            <a:r>
              <a:rPr lang="en-US" sz="2400" dirty="0"/>
              <a:t>Voter has an unresolvable “provisional” registration status that could not be resolved when contacting the Elections Office on Election Day.</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The voter appears in the Provisional Register as having been issued an absentee ballot “</a:t>
            </a:r>
            <a:r>
              <a:rPr lang="en-US" sz="2400" u="sng" dirty="0"/>
              <a:t>ABSENTEE SENT</a:t>
            </a:r>
            <a:r>
              <a:rPr lang="en-US" sz="2400" dirty="0"/>
              <a:t>” or “</a:t>
            </a:r>
            <a:r>
              <a:rPr lang="en-US" sz="2400" u="sng" dirty="0"/>
              <a:t>ABSENTEE RECEIVED</a:t>
            </a:r>
            <a:r>
              <a:rPr lang="en-US" sz="2400" dirty="0"/>
              <a:t>”</a:t>
            </a:r>
            <a:br>
              <a:rPr lang="en-US" sz="2400" dirty="0"/>
            </a:br>
            <a:endParaRPr lang="en-US" sz="2400" dirty="0"/>
          </a:p>
          <a:p>
            <a:pPr marL="342900" indent="-342900">
              <a:buFont typeface="Arial" panose="020B0604020202020204" pitchFamily="34" charset="0"/>
              <a:buChar char="•"/>
            </a:pPr>
            <a:r>
              <a:rPr lang="en-US" sz="2400" dirty="0"/>
              <a:t>The voter does not appear in the Register but claims to have Registered.</a:t>
            </a:r>
            <a:br>
              <a:rPr lang="en-US" sz="2400" dirty="0"/>
            </a:br>
            <a:endParaRPr lang="en-US" sz="2400" dirty="0"/>
          </a:p>
          <a:p>
            <a:pPr marL="342900" indent="-342900">
              <a:buFont typeface="Arial" panose="020B0604020202020204" pitchFamily="34" charset="0"/>
              <a:buChar char="•"/>
            </a:pPr>
            <a:r>
              <a:rPr lang="en-US" sz="2400" dirty="0"/>
              <a:t>The voter's registration has been challenged. </a:t>
            </a:r>
          </a:p>
        </p:txBody>
      </p:sp>
    </p:spTree>
    <p:extLst>
      <p:ext uri="{BB962C8B-B14F-4D97-AF65-F5344CB8AC3E}">
        <p14:creationId xmlns:p14="http://schemas.microsoft.com/office/powerpoint/2010/main" val="41801858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640DB-8742-44D5-8635-4C1167B4EE8C}"/>
              </a:ext>
            </a:extLst>
          </p:cNvPr>
          <p:cNvSpPr>
            <a:spLocks noGrp="1"/>
          </p:cNvSpPr>
          <p:nvPr>
            <p:ph type="title"/>
          </p:nvPr>
        </p:nvSpPr>
        <p:spPr>
          <a:xfrm>
            <a:off x="1667191" y="146304"/>
            <a:ext cx="10018713" cy="1752599"/>
          </a:xfrm>
        </p:spPr>
        <p:txBody>
          <a:bodyPr>
            <a:normAutofit/>
          </a:bodyPr>
          <a:lstStyle/>
          <a:p>
            <a:r>
              <a:rPr lang="en-US" sz="6000" b="1" dirty="0">
                <a:latin typeface="Perpetua" panose="02020502060401020303" pitchFamily="18" charset="0"/>
              </a:rPr>
              <a:t>Provisional Judge – No ID</a:t>
            </a:r>
          </a:p>
        </p:txBody>
      </p:sp>
      <p:sp>
        <p:nvSpPr>
          <p:cNvPr id="4" name="TextBox 3">
            <a:extLst>
              <a:ext uri="{FF2B5EF4-FFF2-40B4-BE49-F238E27FC236}">
                <a16:creationId xmlns:a16="http://schemas.microsoft.com/office/drawing/2014/main" id="{F625F04A-7B9F-4236-8017-EFC923F139B1}"/>
              </a:ext>
            </a:extLst>
          </p:cNvPr>
          <p:cNvSpPr txBox="1"/>
          <p:nvPr/>
        </p:nvSpPr>
        <p:spPr>
          <a:xfrm>
            <a:off x="1956816" y="1898903"/>
            <a:ext cx="9729088" cy="4524315"/>
          </a:xfrm>
          <a:prstGeom prst="rect">
            <a:avLst/>
          </a:prstGeom>
          <a:noFill/>
        </p:spPr>
        <p:txBody>
          <a:bodyPr wrap="square">
            <a:spAutoFit/>
          </a:bodyPr>
          <a:lstStyle/>
          <a:p>
            <a:r>
              <a:rPr lang="en-US" sz="2400" dirty="0">
                <a:solidFill>
                  <a:srgbClr val="2F2F2F"/>
                </a:solidFill>
              </a:rPr>
              <a:t>If elector does not have ID, explain the option to use the </a:t>
            </a:r>
            <a:r>
              <a:rPr lang="en-US" sz="2400" dirty="0">
                <a:solidFill>
                  <a:srgbClr val="810000"/>
                </a:solidFill>
              </a:rPr>
              <a:t>Polling Place Elector ID form</a:t>
            </a:r>
            <a:r>
              <a:rPr lang="en-US" sz="2400" b="1" dirty="0">
                <a:solidFill>
                  <a:srgbClr val="000099"/>
                </a:solidFill>
              </a:rPr>
              <a:t>. </a:t>
            </a:r>
            <a:endParaRPr lang="en-US" sz="2400" dirty="0">
              <a:solidFill>
                <a:srgbClr val="000099"/>
              </a:solidFill>
            </a:endParaRPr>
          </a:p>
          <a:p>
            <a:r>
              <a:rPr lang="en-US" sz="2400" dirty="0">
                <a:solidFill>
                  <a:srgbClr val="2F2F2F"/>
                </a:solidFill>
              </a:rPr>
              <a:t>If ID number is verified by election office, mark “approved” on the ID form and send the form and elector back to ballot judge to vote a </a:t>
            </a:r>
            <a:r>
              <a:rPr lang="en-US" sz="2400" dirty="0">
                <a:solidFill>
                  <a:srgbClr val="000099"/>
                </a:solidFill>
              </a:rPr>
              <a:t>regular ballot. </a:t>
            </a:r>
            <a:br>
              <a:rPr lang="en-US" sz="2400" dirty="0">
                <a:solidFill>
                  <a:srgbClr val="000099"/>
                </a:solidFill>
              </a:rPr>
            </a:br>
            <a:endParaRPr lang="en-US" sz="2400" dirty="0">
              <a:solidFill>
                <a:srgbClr val="000099"/>
              </a:solidFill>
            </a:endParaRPr>
          </a:p>
          <a:p>
            <a:r>
              <a:rPr lang="en-US" sz="2400" dirty="0">
                <a:solidFill>
                  <a:srgbClr val="2F2F2F"/>
                </a:solidFill>
              </a:rPr>
              <a:t>If ID number cannot be provided, or if it cannot be verified: </a:t>
            </a:r>
          </a:p>
          <a:p>
            <a:r>
              <a:rPr lang="en-US" sz="2400" dirty="0">
                <a:solidFill>
                  <a:srgbClr val="2F2F2F"/>
                </a:solidFill>
              </a:rPr>
              <a:t>Provide elector with </a:t>
            </a:r>
            <a:r>
              <a:rPr lang="en-US" sz="2400" dirty="0">
                <a:solidFill>
                  <a:srgbClr val="810000"/>
                </a:solidFill>
              </a:rPr>
              <a:t>Provisional Instructions </a:t>
            </a:r>
            <a:r>
              <a:rPr lang="en-US" sz="2400" b="1" dirty="0">
                <a:solidFill>
                  <a:srgbClr val="2F2F2F"/>
                </a:solidFill>
              </a:rPr>
              <a:t>and review with them. </a:t>
            </a:r>
            <a:endParaRPr lang="en-US" sz="2400" dirty="0">
              <a:solidFill>
                <a:srgbClr val="2F2F2F"/>
              </a:solidFill>
            </a:endParaRPr>
          </a:p>
          <a:p>
            <a:r>
              <a:rPr lang="en-US" sz="2400" dirty="0">
                <a:solidFill>
                  <a:srgbClr val="2F2F2F"/>
                </a:solidFill>
              </a:rPr>
              <a:t>Assist elector with filling out the </a:t>
            </a:r>
            <a:r>
              <a:rPr lang="en-US" sz="2400" b="1" dirty="0">
                <a:solidFill>
                  <a:srgbClr val="000099"/>
                </a:solidFill>
              </a:rPr>
              <a:t>Provisional Form </a:t>
            </a:r>
            <a:r>
              <a:rPr lang="en-US" sz="2400" dirty="0">
                <a:solidFill>
                  <a:srgbClr val="2F2F2F"/>
                </a:solidFill>
              </a:rPr>
              <a:t>on the </a:t>
            </a:r>
            <a:r>
              <a:rPr lang="en-US" sz="2400" dirty="0">
                <a:solidFill>
                  <a:srgbClr val="810000"/>
                </a:solidFill>
              </a:rPr>
              <a:t>Provisional Ballot Envelope </a:t>
            </a:r>
            <a:r>
              <a:rPr lang="en-US" sz="2400" dirty="0">
                <a:solidFill>
                  <a:srgbClr val="2F2F2F"/>
                </a:solidFill>
              </a:rPr>
              <a:t>and fill out the election judge portion.</a:t>
            </a:r>
          </a:p>
          <a:p>
            <a:r>
              <a:rPr lang="en-US" sz="2400" b="1" dirty="0">
                <a:solidFill>
                  <a:srgbClr val="2F2F2F"/>
                </a:solidFill>
              </a:rPr>
              <a:t>ENSURE THAT BOTH THE VOTER AND JUDGE SIGN THIS ENVELOPE. </a:t>
            </a:r>
          </a:p>
          <a:p>
            <a:r>
              <a:rPr lang="en-US" sz="2400" dirty="0">
                <a:solidFill>
                  <a:srgbClr val="2F2F2F"/>
                </a:solidFill>
              </a:rPr>
              <a:t>Accompany the elector back to the ballot judge with provisional envelope to complete process and be issued a ballot. </a:t>
            </a:r>
          </a:p>
        </p:txBody>
      </p:sp>
      <p:cxnSp>
        <p:nvCxnSpPr>
          <p:cNvPr id="6" name="Straight Connector 5">
            <a:extLst>
              <a:ext uri="{FF2B5EF4-FFF2-40B4-BE49-F238E27FC236}">
                <a16:creationId xmlns:a16="http://schemas.microsoft.com/office/drawing/2014/main" id="{B908E687-CCAE-4F68-A8A4-3D9610352F5F}"/>
              </a:ext>
            </a:extLst>
          </p:cNvPr>
          <p:cNvCxnSpPr/>
          <p:nvPr/>
        </p:nvCxnSpPr>
        <p:spPr>
          <a:xfrm>
            <a:off x="1472120" y="3621024"/>
            <a:ext cx="10177272"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13380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784DF-39B2-41C8-B84D-04574E813091}"/>
              </a:ext>
            </a:extLst>
          </p:cNvPr>
          <p:cNvSpPr>
            <a:spLocks noGrp="1"/>
          </p:cNvSpPr>
          <p:nvPr>
            <p:ph type="title"/>
          </p:nvPr>
        </p:nvSpPr>
        <p:spPr>
          <a:xfrm>
            <a:off x="1751011" y="209550"/>
            <a:ext cx="10018713" cy="1752599"/>
          </a:xfrm>
        </p:spPr>
        <p:txBody>
          <a:bodyPr>
            <a:normAutofit/>
          </a:bodyPr>
          <a:lstStyle/>
          <a:p>
            <a:r>
              <a:rPr lang="en-US" sz="4800" b="1" dirty="0">
                <a:latin typeface="Perpetua" panose="02020502060401020303" pitchFamily="18" charset="0"/>
              </a:rPr>
              <a:t>Provisional Judge – Absentee Ballot</a:t>
            </a:r>
          </a:p>
        </p:txBody>
      </p:sp>
      <p:sp>
        <p:nvSpPr>
          <p:cNvPr id="4" name="TextBox 3">
            <a:extLst>
              <a:ext uri="{FF2B5EF4-FFF2-40B4-BE49-F238E27FC236}">
                <a16:creationId xmlns:a16="http://schemas.microsoft.com/office/drawing/2014/main" id="{5BB3AA6F-7742-4075-9E48-24105F0C9C04}"/>
              </a:ext>
            </a:extLst>
          </p:cNvPr>
          <p:cNvSpPr txBox="1"/>
          <p:nvPr/>
        </p:nvSpPr>
        <p:spPr>
          <a:xfrm>
            <a:off x="1984248" y="1997839"/>
            <a:ext cx="9601200" cy="4893647"/>
          </a:xfrm>
          <a:prstGeom prst="rect">
            <a:avLst/>
          </a:prstGeom>
          <a:noFill/>
        </p:spPr>
        <p:txBody>
          <a:bodyPr wrap="square">
            <a:spAutoFit/>
          </a:bodyPr>
          <a:lstStyle/>
          <a:p>
            <a:pPr marL="0" indent="0">
              <a:buNone/>
            </a:pPr>
            <a:r>
              <a:rPr lang="en-US" sz="2400" b="1" u="sng" dirty="0">
                <a:solidFill>
                  <a:srgbClr val="2F2F2F"/>
                </a:solidFill>
              </a:rPr>
              <a:t>Absentee Ballot = PROVISIONAL @ Polling Place or Replacement at the Elections Center.</a:t>
            </a:r>
            <a:br>
              <a:rPr lang="en-US" sz="2000" b="1" u="sng" dirty="0">
                <a:solidFill>
                  <a:srgbClr val="2F2F2F"/>
                </a:solidFill>
              </a:rPr>
            </a:br>
            <a:endParaRPr lang="en-US" sz="2000" b="1" u="sng" dirty="0">
              <a:solidFill>
                <a:srgbClr val="2F2F2F"/>
              </a:solidFill>
            </a:endParaRPr>
          </a:p>
          <a:p>
            <a:pPr marL="342900" indent="-342900">
              <a:buFont typeface="Arial" panose="020B0604020202020204" pitchFamily="34" charset="0"/>
              <a:buChar char="•"/>
            </a:pPr>
            <a:r>
              <a:rPr lang="en-US" sz="2000" b="1" dirty="0">
                <a:solidFill>
                  <a:srgbClr val="2F2F2F"/>
                </a:solidFill>
              </a:rPr>
              <a:t>If elector has been issued an absentee ballot </a:t>
            </a:r>
            <a:r>
              <a:rPr lang="en-US" sz="2000" dirty="0">
                <a:solidFill>
                  <a:srgbClr val="2F2F2F"/>
                </a:solidFill>
              </a:rPr>
              <a:t>and claims that it was not received, or was lost or destroyed: </a:t>
            </a:r>
          </a:p>
          <a:p>
            <a:pPr marL="342900" indent="-342900">
              <a:buFont typeface="Arial" panose="020B0604020202020204" pitchFamily="34" charset="0"/>
              <a:buChar char="•"/>
            </a:pPr>
            <a:endParaRPr lang="en-US" sz="2000" dirty="0">
              <a:solidFill>
                <a:srgbClr val="2F2F2F"/>
              </a:solidFill>
            </a:endParaRPr>
          </a:p>
          <a:p>
            <a:pPr marL="342900" indent="-342900">
              <a:buFont typeface="Arial" panose="020B0604020202020204" pitchFamily="34" charset="0"/>
              <a:buChar char="•"/>
            </a:pPr>
            <a:r>
              <a:rPr lang="en-US" sz="2000" dirty="0">
                <a:solidFill>
                  <a:srgbClr val="2F2F2F"/>
                </a:solidFill>
              </a:rPr>
              <a:t>They have the option to come to the Elections Center for a replacement or cast a provisional ballot at the polling place if they are on the register.</a:t>
            </a:r>
          </a:p>
          <a:p>
            <a:endParaRPr lang="en-US" sz="2000" dirty="0">
              <a:solidFill>
                <a:srgbClr val="2F2F2F"/>
              </a:solidFill>
            </a:endParaRPr>
          </a:p>
          <a:p>
            <a:r>
              <a:rPr lang="en-US" sz="2000" dirty="0">
                <a:solidFill>
                  <a:srgbClr val="2F2F2F"/>
                </a:solidFill>
              </a:rPr>
              <a:t>If the voter wishes to cast a provisional ballot:</a:t>
            </a:r>
          </a:p>
          <a:p>
            <a:pPr marL="342900" indent="-342900">
              <a:buFont typeface="Arial" panose="020B0604020202020204" pitchFamily="34" charset="0"/>
              <a:buChar char="•"/>
            </a:pPr>
            <a:r>
              <a:rPr lang="en-US" sz="2000" dirty="0">
                <a:solidFill>
                  <a:srgbClr val="2F2F2F"/>
                </a:solidFill>
              </a:rPr>
              <a:t>Provide elector with </a:t>
            </a:r>
            <a:r>
              <a:rPr lang="en-US" sz="2000" dirty="0">
                <a:solidFill>
                  <a:srgbClr val="810000"/>
                </a:solidFill>
              </a:rPr>
              <a:t>Provisional Instructions </a:t>
            </a:r>
            <a:r>
              <a:rPr lang="en-US" sz="2000" dirty="0">
                <a:solidFill>
                  <a:srgbClr val="2F2F2F"/>
                </a:solidFill>
              </a:rPr>
              <a:t>and review with them. </a:t>
            </a:r>
          </a:p>
          <a:p>
            <a:pPr marL="342900" indent="-342900">
              <a:buFont typeface="Arial" panose="020B0604020202020204" pitchFamily="34" charset="0"/>
              <a:buChar char="•"/>
            </a:pPr>
            <a:r>
              <a:rPr lang="en-US" sz="2000" dirty="0">
                <a:solidFill>
                  <a:srgbClr val="2F2F2F"/>
                </a:solidFill>
              </a:rPr>
              <a:t>Assist elector with filling out the </a:t>
            </a:r>
            <a:r>
              <a:rPr lang="en-US" sz="2000" dirty="0">
                <a:solidFill>
                  <a:srgbClr val="810000"/>
                </a:solidFill>
              </a:rPr>
              <a:t>Provisional Ballot Envelope </a:t>
            </a:r>
            <a:r>
              <a:rPr lang="en-US" sz="2000" dirty="0">
                <a:solidFill>
                  <a:srgbClr val="000000"/>
                </a:solidFill>
              </a:rPr>
              <a:t>a</a:t>
            </a:r>
            <a:r>
              <a:rPr lang="en-US" sz="2000" dirty="0">
                <a:solidFill>
                  <a:srgbClr val="2F2F2F"/>
                </a:solidFill>
              </a:rPr>
              <a:t>nd fill out the election judge portion. </a:t>
            </a:r>
          </a:p>
          <a:p>
            <a:pPr marL="342900" indent="-342900">
              <a:buFont typeface="Arial" panose="020B0604020202020204" pitchFamily="34" charset="0"/>
              <a:buChar char="•"/>
            </a:pPr>
            <a:r>
              <a:rPr lang="en-US" sz="2000" dirty="0">
                <a:solidFill>
                  <a:srgbClr val="2F2F2F"/>
                </a:solidFill>
              </a:rPr>
              <a:t>Accompany the elector back to the Register judge with provisional envelope to complete process and be issued a ballot</a:t>
            </a:r>
            <a:r>
              <a:rPr lang="en-US" sz="2400" dirty="0">
                <a:solidFill>
                  <a:srgbClr val="2F2F2F"/>
                </a:solidFill>
              </a:rPr>
              <a:t>. </a:t>
            </a:r>
          </a:p>
        </p:txBody>
      </p:sp>
    </p:spTree>
    <p:extLst>
      <p:ext uri="{BB962C8B-B14F-4D97-AF65-F5344CB8AC3E}">
        <p14:creationId xmlns:p14="http://schemas.microsoft.com/office/powerpoint/2010/main" val="31909374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68300-AADC-477D-B1C1-0EB038A3F7B3}"/>
              </a:ext>
            </a:extLst>
          </p:cNvPr>
          <p:cNvSpPr>
            <a:spLocks noGrp="1"/>
          </p:cNvSpPr>
          <p:nvPr>
            <p:ph type="title"/>
          </p:nvPr>
        </p:nvSpPr>
        <p:spPr>
          <a:xfrm>
            <a:off x="1694623" y="130485"/>
            <a:ext cx="10018713" cy="1752599"/>
          </a:xfrm>
        </p:spPr>
        <p:txBody>
          <a:bodyPr>
            <a:normAutofit/>
          </a:bodyPr>
          <a:lstStyle/>
          <a:p>
            <a:r>
              <a:rPr lang="en-US" sz="4400" b="1" dirty="0">
                <a:latin typeface="Perpetua" panose="02020502060401020303" pitchFamily="18" charset="0"/>
              </a:rPr>
              <a:t>Provisional Judge – Provisionally Registered Voter</a:t>
            </a:r>
          </a:p>
        </p:txBody>
      </p:sp>
      <p:sp>
        <p:nvSpPr>
          <p:cNvPr id="4" name="TextBox 3">
            <a:extLst>
              <a:ext uri="{FF2B5EF4-FFF2-40B4-BE49-F238E27FC236}">
                <a16:creationId xmlns:a16="http://schemas.microsoft.com/office/drawing/2014/main" id="{4D937BEE-7197-4A18-9A01-3893E63D86B3}"/>
              </a:ext>
            </a:extLst>
          </p:cNvPr>
          <p:cNvSpPr txBox="1"/>
          <p:nvPr/>
        </p:nvSpPr>
        <p:spPr>
          <a:xfrm>
            <a:off x="1847088" y="1827640"/>
            <a:ext cx="10018713" cy="4770537"/>
          </a:xfrm>
          <a:prstGeom prst="rect">
            <a:avLst/>
          </a:prstGeom>
          <a:noFill/>
        </p:spPr>
        <p:txBody>
          <a:bodyPr wrap="square">
            <a:spAutoFit/>
          </a:bodyPr>
          <a:lstStyle/>
          <a:p>
            <a:pPr marL="91440" lvl="0" indent="-342900" fontAlgn="base">
              <a:spcBef>
                <a:spcPts val="1200"/>
              </a:spcBef>
              <a:spcAft>
                <a:spcPct val="0"/>
              </a:spcAft>
              <a:buClrTx/>
              <a:buSzTx/>
              <a:buFontTx/>
              <a:buChar char="•"/>
            </a:pPr>
            <a:r>
              <a:rPr lang="en-US" sz="2400" kern="0" dirty="0">
                <a:solidFill>
                  <a:srgbClr val="000000"/>
                </a:solidFill>
              </a:rPr>
              <a:t>A Provisionally Registered elector means that the identification they provided when registering was not verified by statewide voter database.  </a:t>
            </a:r>
          </a:p>
          <a:p>
            <a:pPr marL="91440" lvl="0" indent="-342900" fontAlgn="base">
              <a:spcBef>
                <a:spcPts val="1200"/>
              </a:spcBef>
              <a:spcAft>
                <a:spcPct val="0"/>
              </a:spcAft>
              <a:buClrTx/>
              <a:buSzTx/>
              <a:buFontTx/>
              <a:buChar char="•"/>
            </a:pPr>
            <a:r>
              <a:rPr lang="en-US" sz="2400" kern="0" dirty="0">
                <a:solidFill>
                  <a:srgbClr val="000000"/>
                </a:solidFill>
              </a:rPr>
              <a:t>For instance, the SSA is very particular with characters and spacing, which may mean a voter cannot be verified due to data entry from our office.</a:t>
            </a:r>
          </a:p>
          <a:p>
            <a:pPr marL="91440" lvl="0" indent="-342900" fontAlgn="base">
              <a:spcBef>
                <a:spcPts val="1200"/>
              </a:spcBef>
              <a:spcAft>
                <a:spcPct val="0"/>
              </a:spcAft>
              <a:buClrTx/>
              <a:buSzTx/>
              <a:buFontTx/>
              <a:buChar char="•"/>
            </a:pPr>
            <a:r>
              <a:rPr lang="en-US" sz="2400" kern="0" dirty="0">
                <a:solidFill>
                  <a:srgbClr val="000000"/>
                </a:solidFill>
              </a:rPr>
              <a:t>Explain the option to use the “Polling Place Elector Id Form.”</a:t>
            </a:r>
          </a:p>
          <a:p>
            <a:pPr marL="91440" lvl="0" indent="-342900" fontAlgn="base">
              <a:spcBef>
                <a:spcPts val="1200"/>
              </a:spcBef>
              <a:spcAft>
                <a:spcPct val="0"/>
              </a:spcAft>
              <a:buClrTx/>
              <a:buSzTx/>
              <a:buFontTx/>
              <a:buChar char="•"/>
            </a:pPr>
            <a:r>
              <a:rPr lang="en-US" sz="2400" kern="0" dirty="0">
                <a:solidFill>
                  <a:srgbClr val="000000"/>
                </a:solidFill>
              </a:rPr>
              <a:t>You will call the Elections Office. If the information on the form (DL# or last four of SS#) can be verified by the elections office; the elector can proceed without casting a provisional ballot. </a:t>
            </a:r>
            <a:r>
              <a:rPr lang="en-US" sz="2400" i="1" kern="0" dirty="0">
                <a:solidFill>
                  <a:srgbClr val="FF0000"/>
                </a:solidFill>
              </a:rPr>
              <a:t>They must fill </a:t>
            </a:r>
            <a:r>
              <a:rPr lang="en-US" sz="2400" kern="0" dirty="0">
                <a:solidFill>
                  <a:srgbClr val="000000"/>
                </a:solidFill>
              </a:rPr>
              <a:t>out a new voter registration card with the number that was verified.</a:t>
            </a:r>
          </a:p>
          <a:p>
            <a:pPr marL="91440" lvl="0" indent="-342900" fontAlgn="base">
              <a:spcBef>
                <a:spcPts val="1200"/>
              </a:spcBef>
              <a:spcAft>
                <a:spcPct val="0"/>
              </a:spcAft>
              <a:buClrTx/>
              <a:buSzTx/>
              <a:buFontTx/>
              <a:buChar char="•"/>
            </a:pPr>
            <a:r>
              <a:rPr lang="en-US" sz="2400" kern="0" dirty="0">
                <a:solidFill>
                  <a:srgbClr val="000000"/>
                </a:solidFill>
              </a:rPr>
              <a:t>If the election staff cannot verify number the elector must cast a provisional ballot.</a:t>
            </a:r>
          </a:p>
        </p:txBody>
      </p:sp>
    </p:spTree>
    <p:extLst>
      <p:ext uri="{BB962C8B-B14F-4D97-AF65-F5344CB8AC3E}">
        <p14:creationId xmlns:p14="http://schemas.microsoft.com/office/powerpoint/2010/main" val="108733536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8480A3495EBF4BB92A28DB11B782DC" ma:contentTypeVersion="19" ma:contentTypeDescription="Create a new document." ma:contentTypeScope="" ma:versionID="d0be7a1fd025bff3489181170479c23d">
  <xsd:schema xmlns:xsd="http://www.w3.org/2001/XMLSchema" xmlns:xs="http://www.w3.org/2001/XMLSchema" xmlns:p="http://schemas.microsoft.com/office/2006/metadata/properties" xmlns:ns2="a3ab9370-28ec-45d9-9d8e-41ccf2f06f2b" xmlns:ns3="06fa8664-7bdd-4719-a8ba-f9d5f998164f" targetNamespace="http://schemas.microsoft.com/office/2006/metadata/properties" ma:root="true" ma:fieldsID="df9eb538f58f339852c43484c8fb7977" ns2:_="" ns3:_="">
    <xsd:import namespace="a3ab9370-28ec-45d9-9d8e-41ccf2f06f2b"/>
    <xsd:import namespace="06fa8664-7bdd-4719-a8ba-f9d5f998164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ab9370-28ec-45d9-9d8e-41ccf2f06f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e8f95e1-b47f-4030-a8fa-ecc0ae1b658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6fa8664-7bdd-4719-a8ba-f9d5f998164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86e3c05-8b1a-4efd-b802-bda6b7a11617}" ma:internalName="TaxCatchAll" ma:showField="CatchAllData" ma:web="06fa8664-7bdd-4719-a8ba-f9d5f99816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3ab9370-28ec-45d9-9d8e-41ccf2f06f2b">
      <Terms xmlns="http://schemas.microsoft.com/office/infopath/2007/PartnerControls"/>
    </lcf76f155ced4ddcb4097134ff3c332f>
    <TaxCatchAll xmlns="06fa8664-7bdd-4719-a8ba-f9d5f998164f" xsi:nil="true"/>
  </documentManagement>
</p:properties>
</file>

<file path=customXml/itemProps1.xml><?xml version="1.0" encoding="utf-8"?>
<ds:datastoreItem xmlns:ds="http://schemas.openxmlformats.org/officeDocument/2006/customXml" ds:itemID="{CE1F033D-04EE-4659-A46E-C39381E8BF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ab9370-28ec-45d9-9d8e-41ccf2f06f2b"/>
    <ds:schemaRef ds:uri="06fa8664-7bdd-4719-a8ba-f9d5f99816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0486F0-24D4-418E-9E97-FAB38DD235F1}">
  <ds:schemaRefs>
    <ds:schemaRef ds:uri="http://schemas.microsoft.com/sharepoint/v3/contenttype/forms"/>
  </ds:schemaRefs>
</ds:datastoreItem>
</file>

<file path=customXml/itemProps3.xml><?xml version="1.0" encoding="utf-8"?>
<ds:datastoreItem xmlns:ds="http://schemas.openxmlformats.org/officeDocument/2006/customXml" ds:itemID="{B7836287-C6B2-4F8D-9FFD-DAE9AEE2337F}">
  <ds:schemaRefs>
    <ds:schemaRef ds:uri="http://schemas.openxmlformats.org/package/2006/metadata/core-properties"/>
    <ds:schemaRef ds:uri="http://www.w3.org/XML/1998/namespace"/>
    <ds:schemaRef ds:uri="http://schemas.microsoft.com/office/2006/documentManagement/types"/>
    <ds:schemaRef ds:uri="http://schemas.microsoft.com/office/infopath/2007/PartnerControls"/>
    <ds:schemaRef ds:uri="http://purl.org/dc/elements/1.1/"/>
    <ds:schemaRef ds:uri="06fa8664-7bdd-4719-a8ba-f9d5f998164f"/>
    <ds:schemaRef ds:uri="a3ab9370-28ec-45d9-9d8e-41ccf2f06f2b"/>
    <ds:schemaRef ds:uri="http://schemas.microsoft.com/office/2006/metadata/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TM03457496[[fn=Parallax]]</Template>
  <TotalTime>15184</TotalTime>
  <Words>8068</Words>
  <Application>Microsoft Office PowerPoint</Application>
  <PresentationFormat>Widescreen</PresentationFormat>
  <Paragraphs>651</Paragraphs>
  <Slides>155</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155</vt:i4>
      </vt:variant>
    </vt:vector>
  </HeadingPairs>
  <TitlesOfParts>
    <vt:vector size="167" baseType="lpstr">
      <vt:lpstr>Albertus</vt:lpstr>
      <vt:lpstr>Arial</vt:lpstr>
      <vt:lpstr>Calibri</vt:lpstr>
      <vt:lpstr>Cambria</vt:lpstr>
      <vt:lpstr>Corbel</vt:lpstr>
      <vt:lpstr>Helvetica Neue</vt:lpstr>
      <vt:lpstr>Perpetua</vt:lpstr>
      <vt:lpstr>Symbol</vt:lpstr>
      <vt:lpstr>Times New Roman</vt:lpstr>
      <vt:lpstr>Verdana</vt:lpstr>
      <vt:lpstr>Wingdings</vt:lpstr>
      <vt:lpstr>Parallax</vt:lpstr>
      <vt:lpstr>2024 Election Judge Certification</vt:lpstr>
      <vt:lpstr>Housekeeping</vt:lpstr>
      <vt:lpstr>References</vt:lpstr>
      <vt:lpstr>Changes</vt:lpstr>
      <vt:lpstr>MCA 13-15-101: Votes to be publicly counted – return forms.</vt:lpstr>
      <vt:lpstr>MCA 13-17-503 (3)(b)(v): Commissioners can choose to add one countywide race to the Post-election Audit, in a Federal Election.  </vt:lpstr>
      <vt:lpstr>MCA 13-10-204: Write in nomination. Only have to count names if they have filed a declaration of intent (MCA 13-15-206(5)(a). </vt:lpstr>
      <vt:lpstr>MCA 13-35-203: Interference with election officials or election workers. A person who, in any manner, interferes with the election official or election workers holding an election or conducting a canvass so as to prevent obstruct, impair, or hinder the election or canvass from being fairly held and lawfully guilty of obstruction of a public servant and is punishable as provided in 45-7-302.   </vt:lpstr>
      <vt:lpstr>MCA 2-16-102: Candidates must be registered to vote to run for office. </vt:lpstr>
      <vt:lpstr>Election Judge Application</vt:lpstr>
      <vt:lpstr>Election Judge Application</vt:lpstr>
      <vt:lpstr>W-9   Form</vt:lpstr>
      <vt:lpstr>Claim Form</vt:lpstr>
      <vt:lpstr>Montana Election Judge Training</vt:lpstr>
      <vt:lpstr>Each Montana county election administrator must train potential election judges before the primary election in even-numbered years.</vt:lpstr>
      <vt:lpstr>Election Judge Training Categories</vt:lpstr>
      <vt:lpstr>Election Judges Qualifications &amp; Conduct</vt:lpstr>
      <vt:lpstr>Qualifications</vt:lpstr>
      <vt:lpstr>Qualifications</vt:lpstr>
      <vt:lpstr>Conduct of election judges continued…</vt:lpstr>
      <vt:lpstr>An Election Judge SHOULD NOT</vt:lpstr>
      <vt:lpstr>An Election Judge SHOULD NOT</vt:lpstr>
      <vt:lpstr>Compensation</vt:lpstr>
      <vt:lpstr>Montana Law requires that election judges must be paid at least the prevailing state or federal minimum wage, whichever is greater, for the number of hours worked during the election.  Payment will be mailed by the second week of the following month. </vt:lpstr>
      <vt:lpstr>Compensation of Election cont.</vt:lpstr>
      <vt:lpstr>Polling place staffing requirements</vt:lpstr>
      <vt:lpstr>Polling place staffing requirements continued</vt:lpstr>
      <vt:lpstr>Judges cannot leave the polling places for a smoke break or to go pick up food</vt:lpstr>
      <vt:lpstr>Political Opinions</vt:lpstr>
      <vt:lpstr>Do not wear apparel or leave magazines or newspaper articles on voting table which could influence a voter while working as an Election Judge.</vt:lpstr>
      <vt:lpstr>PowerPoint Presentation</vt:lpstr>
      <vt:lpstr>Meals</vt:lpstr>
      <vt:lpstr>Entertainment</vt:lpstr>
      <vt:lpstr>The Monday before the Election, supplies will be delivered to poll locations.</vt:lpstr>
      <vt:lpstr>BEFORE POLLS OPEN</vt:lpstr>
      <vt:lpstr>REPORT TO THE POLLLING PLACE AT 6:00AM</vt:lpstr>
      <vt:lpstr>6:15 IS LATE</vt:lpstr>
      <vt:lpstr>Upon Arrival</vt:lpstr>
      <vt:lpstr>Official Oath</vt:lpstr>
      <vt:lpstr>PowerPoint Presentation</vt:lpstr>
      <vt:lpstr>Ballot Certification Form</vt:lpstr>
      <vt:lpstr>Before Polls open continued…</vt:lpstr>
      <vt:lpstr>Seal Logs</vt:lpstr>
      <vt:lpstr>Before polls open continued…</vt:lpstr>
      <vt:lpstr>Polling Place</vt:lpstr>
      <vt:lpstr>Before polls open continued…</vt:lpstr>
      <vt:lpstr>All sides of sample ballots must be posted in the  polling place. </vt:lpstr>
      <vt:lpstr>Montana Voter Information poster goes in each voting station.</vt:lpstr>
      <vt:lpstr>Before polls open continued…</vt:lpstr>
      <vt:lpstr>Supplemental Register</vt:lpstr>
      <vt:lpstr>Reconciling Supplemental Register</vt:lpstr>
      <vt:lpstr>Before polls open continued…</vt:lpstr>
      <vt:lpstr>PowerPoint Presentation</vt:lpstr>
      <vt:lpstr>ELECTION DAY AT THE POLLING PLACE</vt:lpstr>
      <vt:lpstr>THIS IS IT!</vt:lpstr>
      <vt:lpstr>Opening the Polls</vt:lpstr>
      <vt:lpstr>Hear ye! Hear ye!  The polls are now open!</vt:lpstr>
      <vt:lpstr>Elections Day at the Polling Place</vt:lpstr>
      <vt:lpstr>Ballot, Poll Book, Register Judge</vt:lpstr>
      <vt:lpstr>Register Judge Duties</vt:lpstr>
      <vt:lpstr>Acceptable ID</vt:lpstr>
      <vt:lpstr>Acceptable ID</vt:lpstr>
      <vt:lpstr>Register Judge Continued…</vt:lpstr>
      <vt:lpstr>Register Judge continued…</vt:lpstr>
      <vt:lpstr>Register Judge continued…</vt:lpstr>
      <vt:lpstr>Elector’s Name Cannot be Found</vt:lpstr>
      <vt:lpstr>Register Judge Continued…</vt:lpstr>
      <vt:lpstr>Register Judge continued…</vt:lpstr>
      <vt:lpstr>Register Judge continued…</vt:lpstr>
      <vt:lpstr>Register Judge continued…</vt:lpstr>
      <vt:lpstr>Register Judge continued…</vt:lpstr>
      <vt:lpstr>Register Judge Video</vt:lpstr>
      <vt:lpstr>Poll Book Judge Duties</vt:lpstr>
      <vt:lpstr>PowerPoint Presentation</vt:lpstr>
      <vt:lpstr>Poll Book Judge Continued…</vt:lpstr>
      <vt:lpstr>Poll Book Judge Video</vt:lpstr>
      <vt:lpstr>Ballot Judge Duties</vt:lpstr>
      <vt:lpstr>PowerPoint Presentation</vt:lpstr>
      <vt:lpstr>Ballot Judge - Primary Elections</vt:lpstr>
      <vt:lpstr>Ballot Judge – Provide Voter Instructions</vt:lpstr>
      <vt:lpstr>Ballot Judge – Provide Voter Instructions</vt:lpstr>
      <vt:lpstr>Ballot Judge Video</vt:lpstr>
      <vt:lpstr>Accounting for ExpressVote Activation Cards</vt:lpstr>
      <vt:lpstr>PowerPoint Presentation</vt:lpstr>
      <vt:lpstr>Ballot Judge Duties – Spoiled Ballots</vt:lpstr>
      <vt:lpstr>Ballot Judge – Spoiled Ballots Continued…</vt:lpstr>
      <vt:lpstr>Spoiled Ballot Video</vt:lpstr>
      <vt:lpstr>Ballot Box Judge Duties</vt:lpstr>
      <vt:lpstr>Ballot Box Judge – Spoiled Ballot</vt:lpstr>
      <vt:lpstr>Ballot Box Judge – Hand Counted Ballots</vt:lpstr>
      <vt:lpstr>PowerPoint Presentation</vt:lpstr>
      <vt:lpstr>Ballot Box Judge Video</vt:lpstr>
      <vt:lpstr>PowerPoint Presentation</vt:lpstr>
      <vt:lpstr>Provisional Judge</vt:lpstr>
      <vt:lpstr>Many Meanings of “Provisional”</vt:lpstr>
      <vt:lpstr>Why a Voter Votes a Provisional Ballot</vt:lpstr>
      <vt:lpstr>Provisional Judge – No ID</vt:lpstr>
      <vt:lpstr>Provisional Judge – Absentee Ballot</vt:lpstr>
      <vt:lpstr>Provisional Judge – Provisionally Registered Voter</vt:lpstr>
      <vt:lpstr>Provisional Judge - Challenge</vt:lpstr>
      <vt:lpstr>Provisional Ballot Procedures</vt:lpstr>
      <vt:lpstr>PowerPoint Presentation</vt:lpstr>
      <vt:lpstr>Provisional Ballot Procedures</vt:lpstr>
      <vt:lpstr>Provisional Ballot Procedures</vt:lpstr>
      <vt:lpstr>Provisional Ballot Procedures</vt:lpstr>
      <vt:lpstr>Provisional Ballot Procedures</vt:lpstr>
      <vt:lpstr>Provisional Ballot Procedures</vt:lpstr>
      <vt:lpstr>Provisional Ballot – Resolving Provisional Ballot</vt:lpstr>
      <vt:lpstr>Provisional Judge Video</vt:lpstr>
      <vt:lpstr>Polling Place Manager Duties</vt:lpstr>
      <vt:lpstr>Polling Place Manager Duties</vt:lpstr>
      <vt:lpstr>Chief Judge Duties – For large poll locations</vt:lpstr>
      <vt:lpstr>Preparation Judge</vt:lpstr>
      <vt:lpstr>Transportation Judge</vt:lpstr>
      <vt:lpstr>Reconciliation Board Judge</vt:lpstr>
      <vt:lpstr>Counting Board/Tabulation Judges</vt:lpstr>
      <vt:lpstr>Runner/All Around Judge</vt:lpstr>
      <vt:lpstr>Resolution Board Judge</vt:lpstr>
      <vt:lpstr>Election Day Situations – Ballot Drop Off</vt:lpstr>
      <vt:lpstr>Election Day Situations</vt:lpstr>
      <vt:lpstr>Election Day Situations - Petitions</vt:lpstr>
      <vt:lpstr>Election Day Situations</vt:lpstr>
      <vt:lpstr>Election Situations - Electioneering</vt:lpstr>
      <vt:lpstr>Election Day Situations</vt:lpstr>
      <vt:lpstr>Election Day Situations – Write In Candidates</vt:lpstr>
      <vt:lpstr>Election Day Situations</vt:lpstr>
      <vt:lpstr>Polling Place Conduct Video</vt:lpstr>
      <vt:lpstr>Assisting Voters With Disabilities</vt:lpstr>
      <vt:lpstr>Assisting Electors with Disabilities</vt:lpstr>
      <vt:lpstr>Assisting Electors with Disabilities</vt:lpstr>
      <vt:lpstr>Assisting Electors with Disabilities</vt:lpstr>
      <vt:lpstr>Assisting Elector with Disability</vt:lpstr>
      <vt:lpstr>Assisting Elector with Disabilities</vt:lpstr>
      <vt:lpstr>Assisting Elector with Disabilities Continued…</vt:lpstr>
      <vt:lpstr>Assisting Elector with Disabilities</vt:lpstr>
      <vt:lpstr>Voting on the ExpressVote</vt:lpstr>
      <vt:lpstr>Accounting for ExpressVote Activation Cards</vt:lpstr>
      <vt:lpstr>Assisting Voters Video</vt:lpstr>
      <vt:lpstr>General Counting Procedures</vt:lpstr>
      <vt:lpstr>General Counting </vt:lpstr>
      <vt:lpstr>General Counting Continued…</vt:lpstr>
      <vt:lpstr>Special Situations</vt:lpstr>
      <vt:lpstr>Special Situations:</vt:lpstr>
      <vt:lpstr>Special Situations – Replacement Ballots</vt:lpstr>
      <vt:lpstr>Special Situations – Inactive Voters</vt:lpstr>
      <vt:lpstr>Special Situations - Challenges</vt:lpstr>
      <vt:lpstr>Special Situations - Challenges</vt:lpstr>
      <vt:lpstr>Special Situations - Challenges</vt:lpstr>
      <vt:lpstr>Special Situations Continued…</vt:lpstr>
      <vt:lpstr>Special Situations Continued…</vt:lpstr>
      <vt:lpstr>Special Situations Continued…</vt:lpstr>
      <vt:lpstr>Closing the Polls</vt:lpstr>
      <vt:lpstr>CLOSING THE POLLS</vt:lpstr>
      <vt:lpstr>CLOSING THE POLLS</vt:lpstr>
      <vt:lpstr>Thank you for attending and signing up to be an Election Judge.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Election Judge Certification</dc:title>
  <dc:creator>Jill M. Harris</dc:creator>
  <cp:lastModifiedBy>Crystal Roascio</cp:lastModifiedBy>
  <cp:revision>41</cp:revision>
  <cp:lastPrinted>2024-02-14T17:46:58Z</cp:lastPrinted>
  <dcterms:created xsi:type="dcterms:W3CDTF">2021-10-22T15:22:06Z</dcterms:created>
  <dcterms:modified xsi:type="dcterms:W3CDTF">2024-02-15T00:07:24Z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0x010100F88480A3495EBF4BB92A28DB11B782DC</vt:lpwstr>
  </property>
</Properties>
</file>